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webextensions/webextension1.xml" ContentType="application/vnd.ms-office.webextension+xml"/>
  <Override PartName="/ppt/notesSlides/notesSlide12.xml" ContentType="application/vnd.openxmlformats-officedocument.presentationml.notesSlide+xml"/>
  <Override PartName="/ppt/webextensions/webextension2.xml" ContentType="application/vnd.ms-office.webextension+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35"/>
  </p:notesMasterIdLst>
  <p:handoutMasterIdLst>
    <p:handoutMasterId r:id="rId36"/>
  </p:handoutMasterIdLst>
  <p:sldIdLst>
    <p:sldId id="1291" r:id="rId6"/>
    <p:sldId id="1330" r:id="rId7"/>
    <p:sldId id="1289" r:id="rId8"/>
    <p:sldId id="1338" r:id="rId9"/>
    <p:sldId id="1339" r:id="rId10"/>
    <p:sldId id="1317" r:id="rId11"/>
    <p:sldId id="1332" r:id="rId12"/>
    <p:sldId id="1341" r:id="rId13"/>
    <p:sldId id="1334" r:id="rId14"/>
    <p:sldId id="1333" r:id="rId15"/>
    <p:sldId id="1342" r:id="rId16"/>
    <p:sldId id="1344" r:id="rId17"/>
    <p:sldId id="1345" r:id="rId18"/>
    <p:sldId id="1356" r:id="rId19"/>
    <p:sldId id="1357" r:id="rId20"/>
    <p:sldId id="1358" r:id="rId21"/>
    <p:sldId id="1359" r:id="rId22"/>
    <p:sldId id="1355" r:id="rId23"/>
    <p:sldId id="1351" r:id="rId24"/>
    <p:sldId id="1352" r:id="rId25"/>
    <p:sldId id="1353" r:id="rId26"/>
    <p:sldId id="1354" r:id="rId27"/>
    <p:sldId id="1343" r:id="rId28"/>
    <p:sldId id="1331" r:id="rId29"/>
    <p:sldId id="1297" r:id="rId30"/>
    <p:sldId id="1327" r:id="rId31"/>
    <p:sldId id="1313" r:id="rId32"/>
    <p:sldId id="1309" r:id="rId33"/>
    <p:sldId id="1290" r:id="rId34"/>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91"/>
            <p14:sldId id="1330"/>
            <p14:sldId id="1289"/>
            <p14:sldId id="1338"/>
            <p14:sldId id="1339"/>
            <p14:sldId id="1317"/>
            <p14:sldId id="1332"/>
            <p14:sldId id="1341"/>
            <p14:sldId id="1334"/>
            <p14:sldId id="1333"/>
            <p14:sldId id="1342"/>
            <p14:sldId id="1344"/>
            <p14:sldId id="1345"/>
            <p14:sldId id="1356"/>
            <p14:sldId id="1357"/>
            <p14:sldId id="1358"/>
            <p14:sldId id="1359"/>
            <p14:sldId id="1355"/>
            <p14:sldId id="1351"/>
            <p14:sldId id="1352"/>
            <p14:sldId id="1353"/>
            <p14:sldId id="1354"/>
            <p14:sldId id="1343"/>
            <p14:sldId id="1331"/>
            <p14:sldId id="1297"/>
            <p14:sldId id="1327"/>
            <p14:sldId id="1313"/>
            <p14:sldId id="1309"/>
            <p14:sldId id="1290"/>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969696"/>
    <a:srgbClr val="EB3C00"/>
    <a:srgbClr val="0072C6"/>
    <a:srgbClr val="0088EE"/>
    <a:srgbClr val="2D82FF"/>
    <a:srgbClr val="FFFF99"/>
    <a:srgbClr val="0042AC"/>
    <a:srgbClr val="D2D2D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27" autoAdjust="0"/>
    <p:restoredTop sz="68601" autoAdjust="0"/>
  </p:normalViewPr>
  <p:slideViewPr>
    <p:cSldViewPr snapToGrid="0">
      <p:cViewPr>
        <p:scale>
          <a:sx n="100" d="100"/>
          <a:sy n="100" d="100"/>
        </p:scale>
        <p:origin x="68" y="48"/>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75" d="100"/>
        <a:sy n="75" d="100"/>
      </p:scale>
      <p:origin x="0" y="0"/>
    </p:cViewPr>
  </p:notesTextViewPr>
  <p:sorterViewPr>
    <p:cViewPr varScale="1">
      <p:scale>
        <a:sx n="1" d="1"/>
        <a:sy n="1" d="1"/>
      </p:scale>
      <p:origin x="0" y="0"/>
    </p:cViewPr>
  </p:sorterViewPr>
  <p:notesViewPr>
    <p:cSldViewPr snapToGrid="0" showGuides="1">
      <p:cViewPr varScale="1">
        <p:scale>
          <a:sx n="87" d="100"/>
          <a:sy n="87" d="100"/>
        </p:scale>
        <p:origin x="2922" y="66"/>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6/3/2015</a:t>
            </a:fld>
            <a:endParaRPr lang="en-US"/>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6/3/2015</a:t>
            </a:fld>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6/3/2015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63772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smtClean="0"/>
              <a:t>Extension methods to make life easier,</a:t>
            </a:r>
            <a:r>
              <a:rPr lang="en-US" baseline="0" dirty="0" smtClean="0"/>
              <a:t> framework</a:t>
            </a:r>
          </a:p>
        </p:txBody>
      </p:sp>
      <p:sp>
        <p:nvSpPr>
          <p:cNvPr id="4" name="Platshållare för datum 3"/>
          <p:cNvSpPr>
            <a:spLocks noGrp="1"/>
          </p:cNvSpPr>
          <p:nvPr>
            <p:ph type="dt" idx="10"/>
          </p:nvPr>
        </p:nvSpPr>
        <p:spPr/>
        <p:txBody>
          <a:bodyPr/>
          <a:lstStyle/>
          <a:p>
            <a:fld id="{DF12E1D8-B1F7-477B-AC6B-8925E5981590}" type="datetime1">
              <a:rPr lang="en-US" smtClean="0"/>
              <a:t>6/3/2015</a:t>
            </a:fld>
            <a:endParaRPr lang="en-US"/>
          </a:p>
        </p:txBody>
      </p:sp>
      <p:sp>
        <p:nvSpPr>
          <p:cNvPr id="5" name="Platshållare för bildnumm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Platshållare för sidhuvud 5"/>
          <p:cNvSpPr>
            <a:spLocks noGrp="1"/>
          </p:cNvSpPr>
          <p:nvPr>
            <p:ph type="hdr" sz="quarter" idx="12"/>
          </p:nvPr>
        </p:nvSpPr>
        <p:spPr/>
        <p:txBody>
          <a:bodyPr/>
          <a:lstStyle/>
          <a:p>
            <a:r>
              <a:rPr lang="en-US" smtClean="0"/>
              <a:t>Microsoft Office</a:t>
            </a:r>
            <a:endParaRPr lang="en-US" dirty="0"/>
          </a:p>
        </p:txBody>
      </p:sp>
      <p:sp>
        <p:nvSpPr>
          <p:cNvPr id="7" name="Platshållare för sidfot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1700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Makes life easier.</a:t>
            </a:r>
          </a:p>
          <a:p>
            <a:endParaRPr lang="en-US" baseline="0" dirty="0" smtClean="0"/>
          </a:p>
          <a:p>
            <a:r>
              <a:rPr lang="en-US" baseline="0" dirty="0" smtClean="0"/>
              <a:t>Here we have (almost all) code required to add a </a:t>
            </a:r>
            <a:r>
              <a:rPr lang="en-US" baseline="0" dirty="0" err="1" smtClean="0"/>
              <a:t>contenttype</a:t>
            </a:r>
            <a:r>
              <a:rPr lang="en-US" baseline="0" dirty="0" smtClean="0"/>
              <a:t> to a list in a proper way</a:t>
            </a:r>
          </a:p>
        </p:txBody>
      </p:sp>
      <p:sp>
        <p:nvSpPr>
          <p:cNvPr id="4" name="Date Placeholder 3"/>
          <p:cNvSpPr>
            <a:spLocks noGrp="1"/>
          </p:cNvSpPr>
          <p:nvPr>
            <p:ph type="dt" idx="10"/>
          </p:nvPr>
        </p:nvSpPr>
        <p:spPr/>
        <p:txBody>
          <a:bodyPr/>
          <a:lstStyle/>
          <a:p>
            <a:fld id="{0A525DF3-B6D2-4112-9DB4-5600254E3DE2}" type="datetime1">
              <a:rPr lang="en-US" smtClean="0"/>
              <a:t>6/3/2015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31242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illustrates the core</a:t>
            </a:r>
            <a:r>
              <a:rPr lang="en-US" baseline="0" dirty="0" smtClean="0"/>
              <a:t> problem that Core started to solve. Eliminating error-prone boilerplate and tedious code.</a:t>
            </a:r>
          </a:p>
        </p:txBody>
      </p:sp>
      <p:sp>
        <p:nvSpPr>
          <p:cNvPr id="4" name="Date Placeholder 3"/>
          <p:cNvSpPr>
            <a:spLocks noGrp="1"/>
          </p:cNvSpPr>
          <p:nvPr>
            <p:ph type="dt" idx="10"/>
          </p:nvPr>
        </p:nvSpPr>
        <p:spPr/>
        <p:txBody>
          <a:bodyPr/>
          <a:lstStyle/>
          <a:p>
            <a:fld id="{0A525DF3-B6D2-4112-9DB4-5600254E3DE2}" type="datetime1">
              <a:rPr lang="en-US" smtClean="0"/>
              <a:t>6/3/2015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72732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smtClean="0"/>
              <a:t>TODO: What is the provisioning</a:t>
            </a:r>
            <a:r>
              <a:rPr lang="en-US" baseline="0" dirty="0" smtClean="0"/>
              <a:t> framework?</a:t>
            </a:r>
            <a:r>
              <a:rPr lang="en-US" dirty="0" smtClean="0"/>
              <a:t/>
            </a:r>
            <a:br>
              <a:rPr lang="en-US" dirty="0" smtClean="0"/>
            </a:br>
            <a:r>
              <a:rPr lang="en-US" dirty="0" smtClean="0"/>
              <a:t/>
            </a:r>
            <a:br>
              <a:rPr lang="en-US" dirty="0" smtClean="0"/>
            </a:br>
            <a:r>
              <a:rPr lang="en-US" dirty="0" smtClean="0"/>
              <a:t>Let’s build a small application that uses</a:t>
            </a:r>
            <a:r>
              <a:rPr lang="en-US" baseline="0" dirty="0" smtClean="0"/>
              <a:t> the provisioning framework!</a:t>
            </a:r>
            <a:r>
              <a:rPr lang="en-US" dirty="0" smtClean="0"/>
              <a:t/>
            </a:r>
            <a:br>
              <a:rPr lang="en-US" dirty="0" smtClean="0"/>
            </a:br>
            <a:r>
              <a:rPr lang="en-US" dirty="0" smtClean="0"/>
              <a:t/>
            </a:r>
            <a:br>
              <a:rPr lang="en-US" dirty="0" smtClean="0"/>
            </a:br>
            <a:r>
              <a:rPr lang="en-US" dirty="0" smtClean="0"/>
              <a:t>Console</a:t>
            </a:r>
            <a:r>
              <a:rPr lang="en-US" baseline="0" dirty="0" smtClean="0"/>
              <a:t> application</a:t>
            </a:r>
          </a:p>
          <a:p>
            <a:endParaRPr lang="en-US" baseline="0" dirty="0" smtClean="0"/>
          </a:p>
          <a:p>
            <a:r>
              <a:rPr lang="en-US" baseline="0" dirty="0" smtClean="0"/>
              <a:t>Create project</a:t>
            </a:r>
          </a:p>
          <a:p>
            <a:r>
              <a:rPr lang="en-US" baseline="0" dirty="0" smtClean="0"/>
              <a:t>Add </a:t>
            </a:r>
            <a:r>
              <a:rPr lang="en-US" baseline="0" dirty="0" err="1" smtClean="0"/>
              <a:t>NuGet</a:t>
            </a:r>
            <a:r>
              <a:rPr lang="en-US" baseline="0" dirty="0" smtClean="0"/>
              <a:t> package</a:t>
            </a:r>
          </a:p>
          <a:p>
            <a:r>
              <a:rPr lang="en-US" baseline="0" dirty="0" smtClean="0"/>
              <a:t>Prompt for credentials</a:t>
            </a:r>
            <a:br>
              <a:rPr lang="en-US" baseline="0" dirty="0" smtClean="0"/>
            </a:br>
            <a:r>
              <a:rPr lang="en-US" baseline="0" dirty="0" smtClean="0"/>
              <a:t>Show plain </a:t>
            </a:r>
            <a:r>
              <a:rPr lang="en-US" baseline="0" dirty="0" err="1" smtClean="0"/>
              <a:t>teamsite</a:t>
            </a:r>
            <a:r>
              <a:rPr lang="en-US" baseline="0" dirty="0" smtClean="0"/>
              <a:t/>
            </a:r>
            <a:br>
              <a:rPr lang="en-US" baseline="0" dirty="0" smtClean="0"/>
            </a:br>
            <a:r>
              <a:rPr lang="en-US" baseline="0" dirty="0" smtClean="0"/>
              <a:t>Show modified </a:t>
            </a:r>
            <a:r>
              <a:rPr lang="en-US" baseline="0" dirty="0" err="1" smtClean="0"/>
              <a:t>teamsite</a:t>
            </a:r>
            <a:r>
              <a:rPr lang="en-US" baseline="0" dirty="0" smtClean="0"/>
              <a:t> we want to clone</a:t>
            </a:r>
          </a:p>
          <a:p>
            <a:r>
              <a:rPr lang="sv-SE" sz="900" kern="1200" dirty="0" err="1" smtClean="0">
                <a:solidFill>
                  <a:schemeClr val="tx1"/>
                </a:solidFill>
                <a:latin typeface="Segoe UI Light" pitchFamily="34" charset="0"/>
                <a:ea typeface="+mn-ea"/>
                <a:cs typeface="+mn-cs"/>
              </a:rPr>
              <a:t>ProvisioningTemplate</a:t>
            </a:r>
            <a:r>
              <a:rPr lang="sv-SE" sz="900" kern="1200" dirty="0" smtClean="0">
                <a:solidFill>
                  <a:schemeClr val="tx1"/>
                </a:solidFill>
                <a:latin typeface="Segoe UI Light" pitchFamily="34" charset="0"/>
                <a:ea typeface="+mn-ea"/>
                <a:cs typeface="+mn-cs"/>
              </a:rPr>
              <a:t> </a:t>
            </a:r>
            <a:r>
              <a:rPr lang="sv-SE" sz="900" kern="1200" dirty="0" err="1" smtClean="0">
                <a:solidFill>
                  <a:schemeClr val="tx1"/>
                </a:solidFill>
                <a:latin typeface="Segoe UI Light" pitchFamily="34" charset="0"/>
                <a:ea typeface="+mn-ea"/>
                <a:cs typeface="+mn-cs"/>
              </a:rPr>
              <a:t>webTemplate</a:t>
            </a:r>
            <a:r>
              <a:rPr lang="sv-SE" sz="900" kern="1200" dirty="0" smtClean="0">
                <a:solidFill>
                  <a:schemeClr val="tx1"/>
                </a:solidFill>
                <a:latin typeface="Segoe UI Light" pitchFamily="34" charset="0"/>
                <a:ea typeface="+mn-ea"/>
                <a:cs typeface="+mn-cs"/>
              </a:rPr>
              <a:t> = </a:t>
            </a:r>
            <a:r>
              <a:rPr lang="sv-SE" sz="900" kern="1200" dirty="0" err="1" smtClean="0">
                <a:solidFill>
                  <a:schemeClr val="tx1"/>
                </a:solidFill>
                <a:latin typeface="Segoe UI Light" pitchFamily="34" charset="0"/>
                <a:ea typeface="+mn-ea"/>
                <a:cs typeface="+mn-cs"/>
              </a:rPr>
              <a:t>web.GetProvisioningTemplate</a:t>
            </a:r>
            <a:r>
              <a:rPr lang="sv-SE" sz="900" kern="1200" dirty="0" smtClean="0">
                <a:solidFill>
                  <a:schemeClr val="tx1"/>
                </a:solidFill>
                <a:latin typeface="Segoe UI Light" pitchFamily="34" charset="0"/>
                <a:ea typeface="+mn-ea"/>
                <a:cs typeface="+mn-cs"/>
              </a:rPr>
              <a:t>();</a:t>
            </a:r>
            <a:br>
              <a:rPr lang="sv-SE" sz="900" kern="1200" dirty="0" smtClean="0">
                <a:solidFill>
                  <a:schemeClr val="tx1"/>
                </a:solidFill>
                <a:latin typeface="Segoe UI Light" pitchFamily="34" charset="0"/>
                <a:ea typeface="+mn-ea"/>
                <a:cs typeface="+mn-cs"/>
              </a:rPr>
            </a:br>
            <a:r>
              <a:rPr lang="sv-SE" sz="900" kern="1200" dirty="0" err="1" smtClean="0">
                <a:solidFill>
                  <a:schemeClr val="tx1"/>
                </a:solidFill>
                <a:latin typeface="Segoe UI Light" pitchFamily="34" charset="0"/>
                <a:ea typeface="+mn-ea"/>
                <a:cs typeface="+mn-cs"/>
              </a:rPr>
              <a:t>newWeb.ApplyProvisioningTemplate</a:t>
            </a:r>
            <a:r>
              <a:rPr lang="sv-SE" sz="900" kern="1200" dirty="0" smtClean="0">
                <a:solidFill>
                  <a:schemeClr val="tx1"/>
                </a:solidFill>
                <a:latin typeface="Segoe UI Light" pitchFamily="34" charset="0"/>
                <a:ea typeface="+mn-ea"/>
                <a:cs typeface="+mn-cs"/>
              </a:rPr>
              <a:t>(</a:t>
            </a:r>
            <a:r>
              <a:rPr lang="sv-SE" sz="900" kern="1200" dirty="0" err="1" smtClean="0">
                <a:solidFill>
                  <a:schemeClr val="tx1"/>
                </a:solidFill>
                <a:latin typeface="Segoe UI Light" pitchFamily="34" charset="0"/>
                <a:ea typeface="+mn-ea"/>
                <a:cs typeface="+mn-cs"/>
              </a:rPr>
              <a:t>webTemplate</a:t>
            </a:r>
            <a:r>
              <a:rPr lang="sv-SE" sz="900" kern="1200" dirty="0" smtClean="0">
                <a:solidFill>
                  <a:schemeClr val="tx1"/>
                </a:solidFill>
                <a:latin typeface="Segoe UI Light" pitchFamily="34" charset="0"/>
                <a:ea typeface="+mn-ea"/>
                <a:cs typeface="+mn-cs"/>
              </a:rPr>
              <a:t>);</a:t>
            </a:r>
            <a:br>
              <a:rPr lang="sv-SE" sz="900" kern="1200" dirty="0" smtClean="0">
                <a:solidFill>
                  <a:schemeClr val="tx1"/>
                </a:solidFill>
                <a:latin typeface="Segoe UI Light" pitchFamily="34" charset="0"/>
                <a:ea typeface="+mn-ea"/>
                <a:cs typeface="+mn-cs"/>
              </a:rPr>
            </a:br>
            <a:r>
              <a:rPr lang="sv-SE" sz="900" kern="1200" dirty="0" err="1" smtClean="0">
                <a:solidFill>
                  <a:schemeClr val="tx1"/>
                </a:solidFill>
                <a:latin typeface="Segoe UI Light" pitchFamily="34" charset="0"/>
                <a:ea typeface="+mn-ea"/>
                <a:cs typeface="+mn-cs"/>
              </a:rPr>
              <a:t>Reload</a:t>
            </a:r>
            <a:r>
              <a:rPr lang="sv-SE" sz="900" kern="1200" dirty="0" smtClean="0">
                <a:solidFill>
                  <a:schemeClr val="tx1"/>
                </a:solidFill>
                <a:latin typeface="Segoe UI Light" pitchFamily="34" charset="0"/>
                <a:ea typeface="+mn-ea"/>
                <a:cs typeface="+mn-cs"/>
              </a:rPr>
              <a:t> </a:t>
            </a:r>
            <a:r>
              <a:rPr lang="sv-SE" sz="900" kern="1200" dirty="0" err="1" smtClean="0">
                <a:solidFill>
                  <a:schemeClr val="tx1"/>
                </a:solidFill>
                <a:latin typeface="Segoe UI Light" pitchFamily="34" charset="0"/>
                <a:ea typeface="+mn-ea"/>
                <a:cs typeface="+mn-cs"/>
              </a:rPr>
              <a:t>plain</a:t>
            </a:r>
            <a:r>
              <a:rPr lang="sv-SE" sz="900" kern="1200" dirty="0" smtClean="0">
                <a:solidFill>
                  <a:schemeClr val="tx1"/>
                </a:solidFill>
                <a:latin typeface="Segoe UI Light" pitchFamily="34" charset="0"/>
                <a:ea typeface="+mn-ea"/>
                <a:cs typeface="+mn-cs"/>
              </a:rPr>
              <a:t> teamsite</a:t>
            </a:r>
          </a:p>
          <a:p>
            <a:r>
              <a:rPr lang="en-US" sz="900" kern="1200" baseline="0" dirty="0" smtClean="0">
                <a:solidFill>
                  <a:schemeClr val="tx1"/>
                </a:solidFill>
                <a:latin typeface="Segoe UI Light" pitchFamily="34" charset="0"/>
                <a:ea typeface="+mn-ea"/>
                <a:cs typeface="+mn-cs"/>
              </a:rPr>
              <a:t>Profit</a:t>
            </a:r>
            <a:endParaRPr lang="en-US" baseline="0" dirty="0" smtClean="0"/>
          </a:p>
        </p:txBody>
      </p:sp>
      <p:sp>
        <p:nvSpPr>
          <p:cNvPr id="4" name="Platshållare för datum 3"/>
          <p:cNvSpPr>
            <a:spLocks noGrp="1"/>
          </p:cNvSpPr>
          <p:nvPr>
            <p:ph type="dt" idx="10"/>
          </p:nvPr>
        </p:nvSpPr>
        <p:spPr/>
        <p:txBody>
          <a:bodyPr/>
          <a:lstStyle/>
          <a:p>
            <a:fld id="{DF12E1D8-B1F7-477B-AC6B-8925E5981590}" type="datetime1">
              <a:rPr lang="en-US" smtClean="0"/>
              <a:t>6/3/2015</a:t>
            </a:fld>
            <a:endParaRPr lang="en-US"/>
          </a:p>
        </p:txBody>
      </p:sp>
      <p:sp>
        <p:nvSpPr>
          <p:cNvPr id="5" name="Platshållare för bildnumm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Platshållare för sidhuvud 5"/>
          <p:cNvSpPr>
            <a:spLocks noGrp="1"/>
          </p:cNvSpPr>
          <p:nvPr>
            <p:ph type="hdr" sz="quarter" idx="12"/>
          </p:nvPr>
        </p:nvSpPr>
        <p:spPr/>
        <p:txBody>
          <a:bodyPr/>
          <a:lstStyle/>
          <a:p>
            <a:r>
              <a:rPr lang="en-US" smtClean="0"/>
              <a:t>Microsoft Office</a:t>
            </a:r>
            <a:endParaRPr lang="en-US" dirty="0"/>
          </a:p>
        </p:txBody>
      </p:sp>
      <p:sp>
        <p:nvSpPr>
          <p:cNvPr id="7" name="Platshållare för sidfot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8610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smtClean="0"/>
              <a:t>For more information on provisioning</a:t>
            </a:r>
            <a:r>
              <a:rPr lang="en-US" baseline="0" dirty="0" smtClean="0"/>
              <a:t> sites and associated terminology see: </a:t>
            </a:r>
          </a:p>
          <a:p>
            <a:pPr marL="171450" indent="-171450">
              <a:buFont typeface="Arial" panose="020B0604020202020204" pitchFamily="34" charset="0"/>
              <a:buChar char="•"/>
            </a:pPr>
            <a:r>
              <a:rPr lang="en-US" b="1" dirty="0" smtClean="0"/>
              <a:t>SharePoint 2010 and web templates, </a:t>
            </a:r>
            <a:r>
              <a:rPr lang="en-US" baseline="0" dirty="0" smtClean="0"/>
              <a:t>http://blogs.msdn.com/b/vesku/archive/2010/10/14/sharepoint-2010-and-web-templates.aspx</a:t>
            </a:r>
          </a:p>
          <a:p>
            <a:pPr marL="171450" indent="-171450">
              <a:buFont typeface="Arial" panose="020B0604020202020204" pitchFamily="34" charset="0"/>
              <a:buChar char="•"/>
            </a:pPr>
            <a:r>
              <a:rPr lang="en-US" b="1" dirty="0" smtClean="0"/>
              <a:t>Site provisioning techniques and remote provisioning in SharePoint 2013</a:t>
            </a:r>
            <a:r>
              <a:rPr lang="en-US" dirty="0" smtClean="0"/>
              <a:t>, http://blogs.msdn.com/b/vesku/archive/2013/08/23/site-provisioning-techniques-and-remote-provisioning-in-sharepoint-2013.aspx</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6/3/2015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997971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smtClean="0"/>
              <a:t>One</a:t>
            </a:r>
            <a:r>
              <a:rPr lang="en-US" baseline="0" dirty="0" smtClean="0"/>
              <a:t> way to do provisioning</a:t>
            </a:r>
            <a:endParaRPr lang="sv-SE" dirty="0"/>
          </a:p>
        </p:txBody>
      </p:sp>
      <p:sp>
        <p:nvSpPr>
          <p:cNvPr id="4" name="Platshållare för datum 3"/>
          <p:cNvSpPr>
            <a:spLocks noGrp="1"/>
          </p:cNvSpPr>
          <p:nvPr>
            <p:ph type="dt" idx="10"/>
          </p:nvPr>
        </p:nvSpPr>
        <p:spPr/>
        <p:txBody>
          <a:bodyPr/>
          <a:lstStyle/>
          <a:p>
            <a:fld id="{1578A298-BDF6-4387-9BB7-9F4BDAAE8352}" type="datetime1">
              <a:rPr lang="en-US" smtClean="0"/>
              <a:t>6/3/2015</a:t>
            </a:fld>
            <a:endParaRPr lang="en-US"/>
          </a:p>
        </p:txBody>
      </p:sp>
      <p:sp>
        <p:nvSpPr>
          <p:cNvPr id="5" name="Platshållare för bildnumm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Platshållare för sidhuvud 5"/>
          <p:cNvSpPr>
            <a:spLocks noGrp="1"/>
          </p:cNvSpPr>
          <p:nvPr>
            <p:ph type="hdr" sz="quarter" idx="12"/>
          </p:nvPr>
        </p:nvSpPr>
        <p:spPr/>
        <p:txBody>
          <a:bodyPr/>
          <a:lstStyle/>
          <a:p>
            <a:r>
              <a:rPr lang="en-US" smtClean="0"/>
              <a:t>Microsoft Office</a:t>
            </a:r>
            <a:endParaRPr lang="en-US" dirty="0"/>
          </a:p>
        </p:txBody>
      </p:sp>
      <p:sp>
        <p:nvSpPr>
          <p:cNvPr id="7" name="Platshållare för sidfot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84786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smtClean="0"/>
              <a:t>The PnP project now comes</a:t>
            </a:r>
            <a:r>
              <a:rPr lang="en-US" baseline="0" dirty="0" smtClean="0"/>
              <a:t> with it’s own provisioning engine, built on top of a schema definition that we can look at later if we have time.</a:t>
            </a:r>
          </a:p>
          <a:p>
            <a:endParaRPr lang="en-US" baseline="0" dirty="0" smtClean="0"/>
          </a:p>
          <a:p>
            <a:r>
              <a:rPr lang="en-US" baseline="0" dirty="0" smtClean="0"/>
              <a:t>But enough talk, let’s look at a simple console application that uses the framework.</a:t>
            </a:r>
          </a:p>
          <a:p>
            <a:r>
              <a:rPr lang="en-US" dirty="0" smtClean="0"/>
              <a:t/>
            </a:r>
            <a:br>
              <a:rPr lang="en-US" dirty="0" smtClean="0"/>
            </a:br>
            <a:r>
              <a:rPr lang="en-US" dirty="0" smtClean="0"/>
              <a:t>Let’s build a small application that uses</a:t>
            </a:r>
            <a:r>
              <a:rPr lang="en-US" baseline="0" dirty="0" smtClean="0"/>
              <a:t> the provisioning framework</a:t>
            </a:r>
            <a:r>
              <a:rPr lang="en-US" baseline="0" dirty="0" smtClean="0"/>
              <a:t>!</a:t>
            </a:r>
            <a:endParaRPr lang="en-US" baseline="0" dirty="0" smtClean="0"/>
          </a:p>
        </p:txBody>
      </p:sp>
      <p:sp>
        <p:nvSpPr>
          <p:cNvPr id="4" name="Platshållare för datum 3"/>
          <p:cNvSpPr>
            <a:spLocks noGrp="1"/>
          </p:cNvSpPr>
          <p:nvPr>
            <p:ph type="dt" idx="10"/>
          </p:nvPr>
        </p:nvSpPr>
        <p:spPr/>
        <p:txBody>
          <a:bodyPr/>
          <a:lstStyle/>
          <a:p>
            <a:fld id="{DF12E1D8-B1F7-477B-AC6B-8925E5981590}" type="datetime1">
              <a:rPr lang="en-US" smtClean="0"/>
              <a:t>6/3/2015</a:t>
            </a:fld>
            <a:endParaRPr lang="en-US"/>
          </a:p>
        </p:txBody>
      </p:sp>
      <p:sp>
        <p:nvSpPr>
          <p:cNvPr id="5" name="Platshållare för bildnumm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Platshållare för sidhuvud 5"/>
          <p:cNvSpPr>
            <a:spLocks noGrp="1"/>
          </p:cNvSpPr>
          <p:nvPr>
            <p:ph type="hdr" sz="quarter" idx="12"/>
          </p:nvPr>
        </p:nvSpPr>
        <p:spPr/>
        <p:txBody>
          <a:bodyPr/>
          <a:lstStyle/>
          <a:p>
            <a:r>
              <a:rPr lang="en-US" smtClean="0"/>
              <a:t>Microsoft Office</a:t>
            </a:r>
            <a:endParaRPr lang="en-US" dirty="0"/>
          </a:p>
        </p:txBody>
      </p:sp>
      <p:sp>
        <p:nvSpPr>
          <p:cNvPr id="7" name="Platshållare för sidfot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88280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datum 3"/>
          <p:cNvSpPr>
            <a:spLocks noGrp="1"/>
          </p:cNvSpPr>
          <p:nvPr>
            <p:ph type="dt" idx="10"/>
          </p:nvPr>
        </p:nvSpPr>
        <p:spPr/>
        <p:txBody>
          <a:bodyPr/>
          <a:lstStyle/>
          <a:p>
            <a:fld id="{DF12E1D8-B1F7-477B-AC6B-8925E5981590}" type="datetime1">
              <a:rPr lang="en-US" smtClean="0"/>
              <a:t>6/3/2015</a:t>
            </a:fld>
            <a:endParaRPr lang="en-US"/>
          </a:p>
        </p:txBody>
      </p:sp>
      <p:sp>
        <p:nvSpPr>
          <p:cNvPr id="5" name="Platshållare för bildnumm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Platshållare för sidhuvud 5"/>
          <p:cNvSpPr>
            <a:spLocks noGrp="1"/>
          </p:cNvSpPr>
          <p:nvPr>
            <p:ph type="hdr" sz="quarter" idx="12"/>
          </p:nvPr>
        </p:nvSpPr>
        <p:spPr/>
        <p:txBody>
          <a:bodyPr/>
          <a:lstStyle/>
          <a:p>
            <a:r>
              <a:rPr lang="en-US" smtClean="0"/>
              <a:t>Microsoft Office</a:t>
            </a:r>
            <a:endParaRPr lang="en-US" dirty="0"/>
          </a:p>
        </p:txBody>
      </p:sp>
      <p:sp>
        <p:nvSpPr>
          <p:cNvPr id="7" name="Platshållare för sidfot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88331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rtl="0" fontAlgn="ctr"/>
            <a:r>
              <a:rPr lang="sv-SE" sz="900" b="0" i="0" kern="1200" dirty="0" smtClean="0">
                <a:solidFill>
                  <a:schemeClr val="tx1"/>
                </a:solidFill>
                <a:effectLst/>
                <a:latin typeface="Segoe UI Light" pitchFamily="34" charset="0"/>
                <a:ea typeface="+mn-ea"/>
                <a:cs typeface="+mn-cs"/>
              </a:rPr>
              <a:t>MS </a:t>
            </a:r>
            <a:r>
              <a:rPr lang="sv-SE" sz="900" b="0" i="0" kern="1200" dirty="0" err="1" smtClean="0">
                <a:solidFill>
                  <a:schemeClr val="tx1"/>
                </a:solidFill>
                <a:effectLst/>
                <a:latin typeface="Segoe UI Light" pitchFamily="34" charset="0"/>
                <a:ea typeface="+mn-ea"/>
                <a:cs typeface="+mn-cs"/>
              </a:rPr>
              <a:t>sanctioned</a:t>
            </a:r>
            <a:r>
              <a:rPr lang="sv-SE" sz="900" b="0" i="0" kern="1200" dirty="0" smtClean="0">
                <a:solidFill>
                  <a:schemeClr val="tx1"/>
                </a:solidFill>
                <a:effectLst/>
                <a:latin typeface="Segoe UI Light" pitchFamily="34" charset="0"/>
                <a:ea typeface="+mn-ea"/>
                <a:cs typeface="+mn-cs"/>
              </a:rPr>
              <a:t> solutions to </a:t>
            </a:r>
            <a:r>
              <a:rPr lang="sv-SE" sz="900" b="0" i="0" kern="1200" dirty="0" err="1" smtClean="0">
                <a:solidFill>
                  <a:schemeClr val="tx1"/>
                </a:solidFill>
                <a:effectLst/>
                <a:latin typeface="Segoe UI Light" pitchFamily="34" charset="0"/>
                <a:ea typeface="+mn-ea"/>
                <a:cs typeface="+mn-cs"/>
              </a:rPr>
              <a:t>solve</a:t>
            </a:r>
            <a:r>
              <a:rPr lang="sv-SE" sz="900" b="0" i="0" kern="1200" dirty="0" smtClean="0">
                <a:solidFill>
                  <a:schemeClr val="tx1"/>
                </a:solidFill>
                <a:effectLst/>
                <a:latin typeface="Segoe UI Light" pitchFamily="34" charset="0"/>
                <a:ea typeface="+mn-ea"/>
                <a:cs typeface="+mn-cs"/>
              </a:rPr>
              <a:t> common problems/scenarios, </a:t>
            </a:r>
            <a:r>
              <a:rPr lang="sv-SE" sz="900" b="0" i="0" kern="1200" dirty="0" err="1" smtClean="0">
                <a:solidFill>
                  <a:schemeClr val="tx1"/>
                </a:solidFill>
                <a:effectLst/>
                <a:latin typeface="Segoe UI Light" pitchFamily="34" charset="0"/>
                <a:ea typeface="+mn-ea"/>
                <a:cs typeface="+mn-cs"/>
              </a:rPr>
              <a:t>can</a:t>
            </a:r>
            <a:r>
              <a:rPr lang="sv-SE" sz="900" b="0" i="0" kern="1200" dirty="0" smtClean="0">
                <a:solidFill>
                  <a:schemeClr val="tx1"/>
                </a:solidFill>
                <a:effectLst/>
                <a:latin typeface="Segoe UI Light" pitchFamily="34" charset="0"/>
                <a:ea typeface="+mn-ea"/>
                <a:cs typeface="+mn-cs"/>
              </a:rPr>
              <a:t> save a </a:t>
            </a:r>
            <a:r>
              <a:rPr lang="sv-SE" sz="900" b="0" i="0" kern="1200" dirty="0" err="1" smtClean="0">
                <a:solidFill>
                  <a:schemeClr val="tx1"/>
                </a:solidFill>
                <a:effectLst/>
                <a:latin typeface="Segoe UI Light" pitchFamily="34" charset="0"/>
                <a:ea typeface="+mn-ea"/>
                <a:cs typeface="+mn-cs"/>
              </a:rPr>
              <a:t>lot</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of</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development</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time</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Thouroughly</a:t>
            </a:r>
            <a:r>
              <a:rPr lang="sv-SE" sz="900" b="0" i="0" kern="1200" dirty="0" smtClean="0">
                <a:solidFill>
                  <a:schemeClr val="tx1"/>
                </a:solidFill>
                <a:effectLst/>
                <a:latin typeface="Segoe UI Light" pitchFamily="34" charset="0"/>
                <a:ea typeface="+mn-ea"/>
                <a:cs typeface="+mn-cs"/>
              </a:rPr>
              <a:t> integration </a:t>
            </a:r>
            <a:r>
              <a:rPr lang="sv-SE" sz="900" b="0" i="0" kern="1200" dirty="0" err="1" smtClean="0">
                <a:solidFill>
                  <a:schemeClr val="tx1"/>
                </a:solidFill>
                <a:effectLst/>
                <a:latin typeface="Segoe UI Light" pitchFamily="34" charset="0"/>
                <a:ea typeface="+mn-ea"/>
                <a:cs typeface="+mn-cs"/>
              </a:rPr>
              <a:t>tested</a:t>
            </a:r>
            <a:r>
              <a:rPr lang="sv-SE" sz="900" b="0" i="0" kern="1200" dirty="0" smtClean="0">
                <a:solidFill>
                  <a:schemeClr val="tx1"/>
                </a:solidFill>
                <a:effectLst/>
                <a:latin typeface="Segoe UI Light" pitchFamily="34" charset="0"/>
                <a:ea typeface="+mn-ea"/>
                <a:cs typeface="+mn-cs"/>
              </a:rPr>
              <a:t> extensions </a:t>
            </a:r>
            <a:r>
              <a:rPr lang="sv-SE" sz="900" b="0" i="0" kern="1200" dirty="0" err="1" smtClean="0">
                <a:solidFill>
                  <a:schemeClr val="tx1"/>
                </a:solidFill>
                <a:effectLst/>
                <a:latin typeface="Segoe UI Light" pitchFamily="34" charset="0"/>
                <a:ea typeface="+mn-ea"/>
                <a:cs typeface="+mn-cs"/>
              </a:rPr>
              <a:t>with</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montly</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NuGet</a:t>
            </a:r>
            <a:r>
              <a:rPr lang="sv-SE" sz="900" b="0" i="0" kern="1200" dirty="0" smtClean="0">
                <a:solidFill>
                  <a:schemeClr val="tx1"/>
                </a:solidFill>
                <a:effectLst/>
                <a:latin typeface="Segoe UI Light" pitchFamily="34" charset="0"/>
                <a:ea typeface="+mn-ea"/>
                <a:cs typeface="+mn-cs"/>
              </a:rPr>
              <a:t> releases.</a:t>
            </a:r>
          </a:p>
          <a:p>
            <a:pPr rtl="0" fontAlgn="ctr"/>
            <a:r>
              <a:rPr lang="sv-SE" sz="900" b="0" i="0" kern="1200" dirty="0" smtClean="0">
                <a:solidFill>
                  <a:schemeClr val="tx1"/>
                </a:solidFill>
                <a:effectLst/>
                <a:latin typeface="Segoe UI Light" pitchFamily="34" charset="0"/>
                <a:ea typeface="+mn-ea"/>
                <a:cs typeface="+mn-cs"/>
              </a:rPr>
              <a:t>I check solutions/</a:t>
            </a:r>
            <a:r>
              <a:rPr lang="sv-SE" sz="900" b="0" i="0" kern="1200" dirty="0" err="1" smtClean="0">
                <a:solidFill>
                  <a:schemeClr val="tx1"/>
                </a:solidFill>
                <a:effectLst/>
                <a:latin typeface="Segoe UI Light" pitchFamily="34" charset="0"/>
                <a:ea typeface="+mn-ea"/>
                <a:cs typeface="+mn-cs"/>
              </a:rPr>
              <a:t>samples</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before</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google</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when</a:t>
            </a:r>
            <a:r>
              <a:rPr lang="sv-SE" sz="900" b="0" i="0" kern="1200" dirty="0" smtClean="0">
                <a:solidFill>
                  <a:schemeClr val="tx1"/>
                </a:solidFill>
                <a:effectLst/>
                <a:latin typeface="Segoe UI Light" pitchFamily="34" charset="0"/>
                <a:ea typeface="+mn-ea"/>
                <a:cs typeface="+mn-cs"/>
              </a:rPr>
              <a:t> not sure </a:t>
            </a:r>
            <a:r>
              <a:rPr lang="sv-SE" sz="900" b="0" i="0" kern="1200" dirty="0" err="1" smtClean="0">
                <a:solidFill>
                  <a:schemeClr val="tx1"/>
                </a:solidFill>
                <a:effectLst/>
                <a:latin typeface="Segoe UI Light" pitchFamily="34" charset="0"/>
                <a:ea typeface="+mn-ea"/>
                <a:cs typeface="+mn-cs"/>
              </a:rPr>
              <a:t>about</a:t>
            </a:r>
            <a:r>
              <a:rPr lang="sv-SE" sz="900" b="0" i="0" kern="1200" dirty="0" smtClean="0">
                <a:solidFill>
                  <a:schemeClr val="tx1"/>
                </a:solidFill>
                <a:effectLst/>
                <a:latin typeface="Segoe UI Light" pitchFamily="34" charset="0"/>
                <a:ea typeface="+mn-ea"/>
                <a:cs typeface="+mn-cs"/>
              </a:rPr>
              <a:t> the best approach. It has </a:t>
            </a:r>
            <a:r>
              <a:rPr lang="sv-SE" sz="900" b="0" i="0" kern="1200" dirty="0" err="1" smtClean="0">
                <a:solidFill>
                  <a:schemeClr val="tx1"/>
                </a:solidFill>
                <a:effectLst/>
                <a:latin typeface="Segoe UI Light" pitchFamily="34" charset="0"/>
                <a:ea typeface="+mn-ea"/>
                <a:cs typeface="+mn-cs"/>
              </a:rPr>
              <a:t>worked</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out</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really</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well</a:t>
            </a:r>
            <a:r>
              <a:rPr lang="sv-SE" sz="900" b="0" i="0" kern="1200" dirty="0" smtClean="0">
                <a:solidFill>
                  <a:schemeClr val="tx1"/>
                </a:solidFill>
                <a:effectLst/>
                <a:latin typeface="Segoe UI Light" pitchFamily="34" charset="0"/>
                <a:ea typeface="+mn-ea"/>
                <a:cs typeface="+mn-cs"/>
              </a:rPr>
              <a:t> in my </a:t>
            </a:r>
            <a:r>
              <a:rPr lang="sv-SE" sz="900" b="0" i="0" kern="1200" dirty="0" err="1" smtClean="0">
                <a:solidFill>
                  <a:schemeClr val="tx1"/>
                </a:solidFill>
                <a:effectLst/>
                <a:latin typeface="Segoe UI Light" pitchFamily="34" charset="0"/>
                <a:ea typeface="+mn-ea"/>
                <a:cs typeface="+mn-cs"/>
              </a:rPr>
              <a:t>previous</a:t>
            </a:r>
            <a:r>
              <a:rPr lang="sv-SE" sz="900" b="0" i="0" kern="1200" dirty="0" smtClean="0">
                <a:solidFill>
                  <a:schemeClr val="tx1"/>
                </a:solidFill>
                <a:effectLst/>
                <a:latin typeface="Segoe UI Light" pitchFamily="34" charset="0"/>
                <a:ea typeface="+mn-ea"/>
                <a:cs typeface="+mn-cs"/>
              </a:rPr>
              <a:t> 1 </a:t>
            </a:r>
            <a:r>
              <a:rPr lang="sv-SE" sz="900" b="0" i="0" kern="1200" dirty="0" err="1" smtClean="0">
                <a:solidFill>
                  <a:schemeClr val="tx1"/>
                </a:solidFill>
                <a:effectLst/>
                <a:latin typeface="Segoe UI Light" pitchFamily="34" charset="0"/>
                <a:ea typeface="+mn-ea"/>
                <a:cs typeface="+mn-cs"/>
              </a:rPr>
              <a:t>year</a:t>
            </a:r>
            <a:r>
              <a:rPr lang="sv-SE" sz="900" b="0" i="0" kern="1200" dirty="0" smtClean="0">
                <a:solidFill>
                  <a:schemeClr val="tx1"/>
                </a:solidFill>
                <a:effectLst/>
                <a:latin typeface="Segoe UI Light" pitchFamily="34" charset="0"/>
                <a:ea typeface="+mn-ea"/>
                <a:cs typeface="+mn-cs"/>
              </a:rPr>
              <a:t> long </a:t>
            </a:r>
            <a:r>
              <a:rPr lang="sv-SE" sz="900" b="0" i="0" kern="1200" dirty="0" err="1" smtClean="0">
                <a:solidFill>
                  <a:schemeClr val="tx1"/>
                </a:solidFill>
                <a:effectLst/>
                <a:latin typeface="Segoe UI Light" pitchFamily="34" charset="0"/>
                <a:ea typeface="+mn-ea"/>
                <a:cs typeface="+mn-cs"/>
              </a:rPr>
              <a:t>project</a:t>
            </a:r>
            <a:r>
              <a:rPr lang="sv-SE" sz="900" b="0" i="0" kern="1200" dirty="0" smtClean="0">
                <a:solidFill>
                  <a:schemeClr val="tx1"/>
                </a:solidFill>
                <a:effectLst/>
                <a:latin typeface="Segoe UI Light" pitchFamily="34" charset="0"/>
                <a:ea typeface="+mn-ea"/>
                <a:cs typeface="+mn-cs"/>
              </a:rPr>
              <a:t>.</a:t>
            </a:r>
          </a:p>
          <a:p>
            <a:endParaRPr lang="en-US" dirty="0" smtClean="0"/>
          </a:p>
          <a:p>
            <a:r>
              <a:rPr lang="en-US" dirty="0" smtClean="0"/>
              <a:t>Things</a:t>
            </a:r>
            <a:r>
              <a:rPr lang="en-US" baseline="0" dirty="0" smtClean="0"/>
              <a:t> from Core can trickle up into the CSOM </a:t>
            </a:r>
            <a:r>
              <a:rPr lang="en-US" baseline="0" dirty="0" err="1" smtClean="0"/>
              <a:t>api</a:t>
            </a:r>
            <a:r>
              <a:rPr lang="en-US" baseline="0" dirty="0" smtClean="0"/>
              <a:t>. </a:t>
            </a:r>
            <a:r>
              <a:rPr lang="en-US" baseline="0" dirty="0" err="1" smtClean="0"/>
              <a:t>SetSiteLogo</a:t>
            </a:r>
            <a:r>
              <a:rPr lang="en-US" baseline="0" dirty="0" smtClean="0"/>
              <a:t> turned up as </a:t>
            </a:r>
            <a:r>
              <a:rPr lang="en-US" baseline="0" dirty="0" err="1" smtClean="0"/>
              <a:t>web.SetSiteLogoUrl</a:t>
            </a:r>
            <a:r>
              <a:rPr lang="en-US" baseline="0" dirty="0" smtClean="0"/>
              <a:t>.</a:t>
            </a:r>
          </a:p>
          <a:p>
            <a:r>
              <a:rPr lang="en-US" baseline="0" dirty="0" smtClean="0"/>
              <a:t>Deprecated when happens.</a:t>
            </a:r>
          </a:p>
          <a:p>
            <a:endParaRPr lang="en-US" baseline="0" dirty="0" smtClean="0"/>
          </a:p>
          <a:p>
            <a:r>
              <a:rPr lang="en-US" baseline="0" dirty="0" smtClean="0"/>
              <a:t>In future – Deprecation will state when deprecation will happen.</a:t>
            </a:r>
          </a:p>
          <a:p>
            <a:r>
              <a:rPr lang="en-US" baseline="0" dirty="0" smtClean="0"/>
              <a:t>Keep it up to date</a:t>
            </a:r>
            <a:endParaRPr lang="sv-SE" dirty="0"/>
          </a:p>
        </p:txBody>
      </p:sp>
      <p:sp>
        <p:nvSpPr>
          <p:cNvPr id="4" name="Platshållare för datum 3"/>
          <p:cNvSpPr>
            <a:spLocks noGrp="1"/>
          </p:cNvSpPr>
          <p:nvPr>
            <p:ph type="dt" idx="10"/>
          </p:nvPr>
        </p:nvSpPr>
        <p:spPr/>
        <p:txBody>
          <a:bodyPr/>
          <a:lstStyle/>
          <a:p>
            <a:fld id="{DE7E5E8E-8E14-49A7-9DEB-51D4222328C5}" type="datetime1">
              <a:rPr lang="en-US" smtClean="0"/>
              <a:t>6/3/2015</a:t>
            </a:fld>
            <a:endParaRPr lang="en-US"/>
          </a:p>
        </p:txBody>
      </p:sp>
      <p:sp>
        <p:nvSpPr>
          <p:cNvPr id="5" name="Platshållare för bildnumm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Platshållare för sidhuvud 5"/>
          <p:cNvSpPr>
            <a:spLocks noGrp="1"/>
          </p:cNvSpPr>
          <p:nvPr>
            <p:ph type="hdr" sz="quarter" idx="12"/>
          </p:nvPr>
        </p:nvSpPr>
        <p:spPr/>
        <p:txBody>
          <a:bodyPr/>
          <a:lstStyle/>
          <a:p>
            <a:r>
              <a:rPr lang="en-US" smtClean="0"/>
              <a:t>Microsoft Office</a:t>
            </a:r>
            <a:endParaRPr lang="en-US" dirty="0"/>
          </a:p>
        </p:txBody>
      </p:sp>
      <p:sp>
        <p:nvSpPr>
          <p:cNvPr id="7" name="Platshållare för sidfot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41195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rtl="0" fontAlgn="ctr"/>
            <a:r>
              <a:rPr lang="sv-SE" sz="900" b="0" i="0" kern="1200" dirty="0" err="1" smtClean="0">
                <a:solidFill>
                  <a:schemeClr val="tx1"/>
                </a:solidFill>
                <a:effectLst/>
                <a:latin typeface="Segoe UI Light" pitchFamily="34" charset="0"/>
                <a:ea typeface="+mn-ea"/>
                <a:cs typeface="+mn-cs"/>
              </a:rPr>
              <a:t>Core</a:t>
            </a:r>
            <a:r>
              <a:rPr lang="sv-SE" sz="900" b="0" i="0" kern="1200" dirty="0" smtClean="0">
                <a:solidFill>
                  <a:schemeClr val="tx1"/>
                </a:solidFill>
                <a:effectLst/>
                <a:latin typeface="Segoe UI Light" pitchFamily="34" charset="0"/>
                <a:ea typeface="+mn-ea"/>
                <a:cs typeface="+mn-cs"/>
              </a:rPr>
              <a:t> - </a:t>
            </a:r>
            <a:r>
              <a:rPr lang="sv-SE" sz="900" b="0" i="0" kern="1200" dirty="0" err="1" smtClean="0">
                <a:solidFill>
                  <a:schemeClr val="tx1"/>
                </a:solidFill>
                <a:effectLst/>
                <a:latin typeface="Segoe UI Light" pitchFamily="34" charset="0"/>
                <a:ea typeface="+mn-ea"/>
                <a:cs typeface="+mn-cs"/>
              </a:rPr>
              <a:t>Write</a:t>
            </a:r>
            <a:r>
              <a:rPr lang="sv-SE" sz="900" b="0" i="0" kern="1200" dirty="0" smtClean="0">
                <a:solidFill>
                  <a:schemeClr val="tx1"/>
                </a:solidFill>
                <a:effectLst/>
                <a:latin typeface="Segoe UI Light" pitchFamily="34" charset="0"/>
                <a:ea typeface="+mn-ea"/>
                <a:cs typeface="+mn-cs"/>
              </a:rPr>
              <a:t> less </a:t>
            </a:r>
            <a:r>
              <a:rPr lang="sv-SE" sz="900" b="0" i="0" kern="1200" dirty="0" err="1" smtClean="0">
                <a:solidFill>
                  <a:schemeClr val="tx1"/>
                </a:solidFill>
                <a:effectLst/>
                <a:latin typeface="Segoe UI Light" pitchFamily="34" charset="0"/>
                <a:ea typeface="+mn-ea"/>
                <a:cs typeface="+mn-cs"/>
              </a:rPr>
              <a:t>boilerplate</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code</a:t>
            </a:r>
            <a:r>
              <a:rPr lang="sv-SE" sz="900" b="0" i="0" kern="1200" dirty="0" smtClean="0">
                <a:solidFill>
                  <a:schemeClr val="tx1"/>
                </a:solidFill>
                <a:effectLst/>
                <a:latin typeface="Segoe UI Light" pitchFamily="34" charset="0"/>
                <a:ea typeface="+mn-ea"/>
                <a:cs typeface="+mn-cs"/>
              </a:rPr>
              <a:t>. Trust the </a:t>
            </a:r>
            <a:r>
              <a:rPr lang="sv-SE" sz="900" b="0" i="0" kern="1200" dirty="0" err="1" smtClean="0">
                <a:solidFill>
                  <a:schemeClr val="tx1"/>
                </a:solidFill>
                <a:effectLst/>
                <a:latin typeface="Segoe UI Light" pitchFamily="34" charset="0"/>
                <a:ea typeface="+mn-ea"/>
                <a:cs typeface="+mn-cs"/>
              </a:rPr>
              <a:t>code</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that</a:t>
            </a:r>
            <a:r>
              <a:rPr lang="sv-SE" sz="900" b="0" i="0" kern="1200" dirty="0" smtClean="0">
                <a:solidFill>
                  <a:schemeClr val="tx1"/>
                </a:solidFill>
                <a:effectLst/>
                <a:latin typeface="Segoe UI Light" pitchFamily="34" charset="0"/>
                <a:ea typeface="+mn-ea"/>
                <a:cs typeface="+mn-cs"/>
              </a:rPr>
              <a:t> is </a:t>
            </a:r>
            <a:r>
              <a:rPr lang="sv-SE" sz="900" b="0" i="0" kern="1200" dirty="0" err="1" smtClean="0">
                <a:solidFill>
                  <a:schemeClr val="tx1"/>
                </a:solidFill>
                <a:effectLst/>
                <a:latin typeface="Segoe UI Light" pitchFamily="34" charset="0"/>
                <a:ea typeface="+mn-ea"/>
                <a:cs typeface="+mn-cs"/>
              </a:rPr>
              <a:t>written</a:t>
            </a:r>
            <a:endParaRPr lang="sv-SE" sz="900" b="0" i="0" kern="1200" dirty="0" smtClean="0">
              <a:solidFill>
                <a:schemeClr val="tx1"/>
              </a:solidFill>
              <a:effectLst/>
              <a:latin typeface="Segoe UI Light" pitchFamily="34" charset="0"/>
              <a:ea typeface="+mn-ea"/>
              <a:cs typeface="+mn-cs"/>
            </a:endParaRPr>
          </a:p>
          <a:p>
            <a:pPr rtl="0" fontAlgn="ctr"/>
            <a:r>
              <a:rPr lang="sv-SE" sz="900" b="0" i="0" kern="1200" dirty="0" err="1" smtClean="0">
                <a:solidFill>
                  <a:schemeClr val="tx1"/>
                </a:solidFill>
                <a:effectLst/>
                <a:latin typeface="Segoe UI Light" pitchFamily="34" charset="0"/>
                <a:ea typeface="+mn-ea"/>
                <a:cs typeface="+mn-cs"/>
              </a:rPr>
              <a:t>Opportunity</a:t>
            </a:r>
            <a:r>
              <a:rPr lang="sv-SE" sz="900" b="0" i="0" kern="1200" dirty="0" smtClean="0">
                <a:solidFill>
                  <a:schemeClr val="tx1"/>
                </a:solidFill>
                <a:effectLst/>
                <a:latin typeface="Segoe UI Light" pitchFamily="34" charset="0"/>
                <a:ea typeface="+mn-ea"/>
                <a:cs typeface="+mn-cs"/>
              </a:rPr>
              <a:t> to </a:t>
            </a:r>
            <a:r>
              <a:rPr lang="sv-SE" sz="900" b="0" i="0" kern="1200" dirty="0" err="1" smtClean="0">
                <a:solidFill>
                  <a:schemeClr val="tx1"/>
                </a:solidFill>
                <a:effectLst/>
                <a:latin typeface="Segoe UI Light" pitchFamily="34" charset="0"/>
                <a:ea typeface="+mn-ea"/>
                <a:cs typeface="+mn-cs"/>
              </a:rPr>
              <a:t>share</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fixes</a:t>
            </a:r>
            <a:r>
              <a:rPr lang="sv-SE" sz="900" b="0" i="0" kern="1200" dirty="0" smtClean="0">
                <a:solidFill>
                  <a:schemeClr val="tx1"/>
                </a:solidFill>
                <a:effectLst/>
                <a:latin typeface="Segoe UI Light" pitchFamily="34" charset="0"/>
                <a:ea typeface="+mn-ea"/>
                <a:cs typeface="+mn-cs"/>
              </a:rPr>
              <a:t> back to the </a:t>
            </a:r>
            <a:r>
              <a:rPr lang="sv-SE" sz="900" b="0" i="0" kern="1200" dirty="0" err="1" smtClean="0">
                <a:solidFill>
                  <a:schemeClr val="tx1"/>
                </a:solidFill>
                <a:effectLst/>
                <a:latin typeface="Segoe UI Light" pitchFamily="34" charset="0"/>
                <a:ea typeface="+mn-ea"/>
                <a:cs typeface="+mn-cs"/>
              </a:rPr>
              <a:t>community</a:t>
            </a:r>
            <a:r>
              <a:rPr lang="sv-SE" sz="900" b="0" i="0" kern="1200" dirty="0" smtClean="0">
                <a:solidFill>
                  <a:schemeClr val="tx1"/>
                </a:solidFill>
                <a:effectLst/>
                <a:latin typeface="Segoe UI Light" pitchFamily="34" charset="0"/>
                <a:ea typeface="+mn-ea"/>
                <a:cs typeface="+mn-cs"/>
              </a:rPr>
              <a:t> (note: </a:t>
            </a:r>
            <a:r>
              <a:rPr lang="sv-SE" sz="900" b="0" i="0" kern="1200" dirty="0" err="1" smtClean="0">
                <a:solidFill>
                  <a:schemeClr val="tx1"/>
                </a:solidFill>
                <a:effectLst/>
                <a:latin typeface="Segoe UI Light" pitchFamily="34" charset="0"/>
                <a:ea typeface="+mn-ea"/>
                <a:cs typeface="+mn-cs"/>
              </a:rPr>
              <a:t>needs</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customer</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approval</a:t>
            </a:r>
            <a:r>
              <a:rPr lang="sv-SE" sz="900" b="0" i="0" kern="1200" dirty="0" smtClean="0">
                <a:solidFill>
                  <a:schemeClr val="tx1"/>
                </a:solidFill>
                <a:effectLst/>
                <a:latin typeface="Segoe UI Light" pitchFamily="34" charset="0"/>
                <a:ea typeface="+mn-ea"/>
                <a:cs typeface="+mn-cs"/>
              </a:rPr>
              <a:t>).</a:t>
            </a:r>
          </a:p>
          <a:p>
            <a:pPr rtl="0" fontAlgn="ctr"/>
            <a:r>
              <a:rPr lang="sv-SE" sz="900" b="0" i="0" kern="1200" dirty="0" smtClean="0">
                <a:solidFill>
                  <a:schemeClr val="tx1"/>
                </a:solidFill>
                <a:effectLst/>
                <a:latin typeface="Segoe UI Light" pitchFamily="34" charset="0"/>
                <a:ea typeface="+mn-ea"/>
                <a:cs typeface="+mn-cs"/>
              </a:rPr>
              <a:t>DRY / </a:t>
            </a:r>
            <a:r>
              <a:rPr lang="sv-SE" sz="900" b="0" i="0" kern="1200" dirty="0" err="1" smtClean="0">
                <a:solidFill>
                  <a:schemeClr val="tx1"/>
                </a:solidFill>
                <a:effectLst/>
                <a:latin typeface="Segoe UI Light" pitchFamily="34" charset="0"/>
                <a:ea typeface="+mn-ea"/>
                <a:cs typeface="+mn-cs"/>
              </a:rPr>
              <a:t>Don’t</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reinvent</a:t>
            </a:r>
            <a:r>
              <a:rPr lang="sv-SE" sz="900" b="0" i="0" kern="1200" dirty="0" smtClean="0">
                <a:solidFill>
                  <a:schemeClr val="tx1"/>
                </a:solidFill>
                <a:effectLst/>
                <a:latin typeface="Segoe UI Light" pitchFamily="34" charset="0"/>
                <a:ea typeface="+mn-ea"/>
                <a:cs typeface="+mn-cs"/>
              </a:rPr>
              <a:t> the </a:t>
            </a:r>
            <a:r>
              <a:rPr lang="sv-SE" sz="900" b="0" i="0" kern="1200" dirty="0" err="1" smtClean="0">
                <a:solidFill>
                  <a:schemeClr val="tx1"/>
                </a:solidFill>
                <a:effectLst/>
                <a:latin typeface="Segoe UI Light" pitchFamily="34" charset="0"/>
                <a:ea typeface="+mn-ea"/>
                <a:cs typeface="+mn-cs"/>
              </a:rPr>
              <a:t>wheel</a:t>
            </a:r>
            <a:r>
              <a:rPr lang="sv-SE" sz="900" b="0" i="0" kern="1200" dirty="0" smtClean="0">
                <a:solidFill>
                  <a:schemeClr val="tx1"/>
                </a:solidFill>
                <a:effectLst/>
                <a:latin typeface="Segoe UI Light" pitchFamily="34" charset="0"/>
                <a:ea typeface="+mn-ea"/>
                <a:cs typeface="+mn-cs"/>
              </a:rPr>
              <a:t>. Focus on </a:t>
            </a:r>
            <a:r>
              <a:rPr lang="sv-SE" sz="900" b="0" i="0" kern="1200" dirty="0" err="1" smtClean="0">
                <a:solidFill>
                  <a:schemeClr val="tx1"/>
                </a:solidFill>
                <a:effectLst/>
                <a:latin typeface="Segoe UI Light" pitchFamily="34" charset="0"/>
                <a:ea typeface="+mn-ea"/>
                <a:cs typeface="+mn-cs"/>
              </a:rPr>
              <a:t>building</a:t>
            </a:r>
            <a:r>
              <a:rPr lang="sv-SE" sz="900" b="0" i="0" kern="1200" dirty="0" smtClean="0">
                <a:solidFill>
                  <a:schemeClr val="tx1"/>
                </a:solidFill>
                <a:effectLst/>
                <a:latin typeface="Segoe UI Light" pitchFamily="34" charset="0"/>
                <a:ea typeface="+mn-ea"/>
                <a:cs typeface="+mn-cs"/>
              </a:rPr>
              <a:t> solutions </a:t>
            </a:r>
            <a:r>
              <a:rPr lang="sv-SE" sz="900" b="0" i="0" kern="1200" dirty="0" err="1" smtClean="0">
                <a:solidFill>
                  <a:schemeClr val="tx1"/>
                </a:solidFill>
                <a:effectLst/>
                <a:latin typeface="Segoe UI Light" pitchFamily="34" charset="0"/>
                <a:ea typeface="+mn-ea"/>
                <a:cs typeface="+mn-cs"/>
              </a:rPr>
              <a:t>that</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provide</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value</a:t>
            </a:r>
            <a:endParaRPr lang="sv-SE" sz="900" b="0" i="0" kern="1200" dirty="0" smtClean="0">
              <a:solidFill>
                <a:schemeClr val="tx1"/>
              </a:solidFill>
              <a:effectLst/>
              <a:latin typeface="Segoe UI Light" pitchFamily="34" charset="0"/>
              <a:ea typeface="+mn-ea"/>
              <a:cs typeface="+mn-cs"/>
            </a:endParaRPr>
          </a:p>
          <a:p>
            <a:endParaRPr lang="sv-SE" dirty="0"/>
          </a:p>
        </p:txBody>
      </p:sp>
      <p:sp>
        <p:nvSpPr>
          <p:cNvPr id="4" name="Platshållare för datum 3"/>
          <p:cNvSpPr>
            <a:spLocks noGrp="1"/>
          </p:cNvSpPr>
          <p:nvPr>
            <p:ph type="dt" idx="10"/>
          </p:nvPr>
        </p:nvSpPr>
        <p:spPr/>
        <p:txBody>
          <a:bodyPr/>
          <a:lstStyle/>
          <a:p>
            <a:fld id="{01258137-AB34-444B-BBAE-DDCC868FEA59}" type="datetime1">
              <a:rPr lang="en-US" smtClean="0"/>
              <a:t>6/3/2015</a:t>
            </a:fld>
            <a:endParaRPr lang="en-US"/>
          </a:p>
        </p:txBody>
      </p:sp>
      <p:sp>
        <p:nvSpPr>
          <p:cNvPr id="5" name="Platshållare för bildnumm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Platshållare för sidhuvud 5"/>
          <p:cNvSpPr>
            <a:spLocks noGrp="1"/>
          </p:cNvSpPr>
          <p:nvPr>
            <p:ph type="hdr" sz="quarter" idx="12"/>
          </p:nvPr>
        </p:nvSpPr>
        <p:spPr/>
        <p:txBody>
          <a:bodyPr/>
          <a:lstStyle/>
          <a:p>
            <a:r>
              <a:rPr lang="en-US" smtClean="0"/>
              <a:t>Microsoft Office</a:t>
            </a:r>
            <a:endParaRPr lang="en-US" dirty="0"/>
          </a:p>
        </p:txBody>
      </p:sp>
      <p:sp>
        <p:nvSpPr>
          <p:cNvPr id="7" name="Platshållare för sidfot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60710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smtClean="0"/>
              <a:t>Long time contributor to PnP</a:t>
            </a:r>
          </a:p>
          <a:p>
            <a:r>
              <a:rPr lang="en-US" dirty="0" smtClean="0"/>
              <a:t>Find</a:t>
            </a:r>
            <a:r>
              <a:rPr lang="en-US" baseline="0" dirty="0" smtClean="0"/>
              <a:t> me online</a:t>
            </a:r>
            <a:endParaRPr lang="en-US" dirty="0" smtClean="0"/>
          </a:p>
        </p:txBody>
      </p:sp>
      <p:sp>
        <p:nvSpPr>
          <p:cNvPr id="4" name="Platshållare för datum 3"/>
          <p:cNvSpPr>
            <a:spLocks noGrp="1"/>
          </p:cNvSpPr>
          <p:nvPr>
            <p:ph type="dt" idx="10"/>
          </p:nvPr>
        </p:nvSpPr>
        <p:spPr/>
        <p:txBody>
          <a:bodyPr/>
          <a:lstStyle/>
          <a:p>
            <a:fld id="{10BC265F-BD52-42A4-9ECB-083531B9C093}" type="datetime1">
              <a:rPr lang="en-US" smtClean="0"/>
              <a:t>6/3/2015</a:t>
            </a:fld>
            <a:endParaRPr lang="en-US"/>
          </a:p>
        </p:txBody>
      </p:sp>
      <p:sp>
        <p:nvSpPr>
          <p:cNvPr id="5" name="Platshållare för bildnummer 4"/>
          <p:cNvSpPr>
            <a:spLocks noGrp="1"/>
          </p:cNvSpPr>
          <p:nvPr>
            <p:ph type="sldNum" sz="quarter" idx="11"/>
          </p:nvPr>
        </p:nvSpPr>
        <p:spPr/>
        <p:txBody>
          <a:bodyPr/>
          <a:lstStyle/>
          <a:p>
            <a:fld id="{B4008EB6-D09E-4580-8CD6-DDB14511944F}" type="slidenum">
              <a:rPr lang="en-US" smtClean="0"/>
              <a:t>2</a:t>
            </a:fld>
            <a:endParaRPr lang="en-US" dirty="0"/>
          </a:p>
        </p:txBody>
      </p:sp>
      <p:sp>
        <p:nvSpPr>
          <p:cNvPr id="6" name="Platshållare för sidhuvud 5"/>
          <p:cNvSpPr>
            <a:spLocks noGrp="1"/>
          </p:cNvSpPr>
          <p:nvPr>
            <p:ph type="hdr" sz="quarter" idx="12"/>
          </p:nvPr>
        </p:nvSpPr>
        <p:spPr/>
        <p:txBody>
          <a:bodyPr/>
          <a:lstStyle/>
          <a:p>
            <a:r>
              <a:rPr lang="en-US" smtClean="0"/>
              <a:t>Microsoft Office</a:t>
            </a:r>
            <a:endParaRPr lang="en-US" dirty="0"/>
          </a:p>
        </p:txBody>
      </p:sp>
      <p:sp>
        <p:nvSpPr>
          <p:cNvPr id="7" name="Platshållare för sidfot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13115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900" kern="1200" dirty="0" err="1" smtClean="0">
                <a:solidFill>
                  <a:schemeClr val="tx1"/>
                </a:solidFill>
                <a:effectLst/>
                <a:latin typeface="Segoe UI Light" pitchFamily="34" charset="0"/>
                <a:ea typeface="+mn-ea"/>
                <a:cs typeface="+mn-cs"/>
              </a:rPr>
              <a:t>PnP</a:t>
            </a:r>
            <a:r>
              <a:rPr lang="sv-SE" sz="900" kern="1200" dirty="0" smtClean="0">
                <a:solidFill>
                  <a:schemeClr val="tx1"/>
                </a:solidFill>
                <a:effectLst/>
                <a:latin typeface="Segoe UI Light" pitchFamily="34" charset="0"/>
                <a:ea typeface="+mn-ea"/>
                <a:cs typeface="+mn-cs"/>
              </a:rPr>
              <a:t> </a:t>
            </a:r>
            <a:r>
              <a:rPr lang="sv-SE" sz="900" kern="1200" dirty="0" err="1" smtClean="0">
                <a:solidFill>
                  <a:schemeClr val="tx1"/>
                </a:solidFill>
                <a:effectLst/>
                <a:latin typeface="Segoe UI Light" pitchFamily="34" charset="0"/>
                <a:ea typeface="+mn-ea"/>
                <a:cs typeface="+mn-cs"/>
              </a:rPr>
              <a:t>can</a:t>
            </a:r>
            <a:r>
              <a:rPr lang="sv-SE" sz="900" kern="1200" dirty="0" smtClean="0">
                <a:solidFill>
                  <a:schemeClr val="tx1"/>
                </a:solidFill>
                <a:effectLst/>
                <a:latin typeface="Segoe UI Light" pitchFamily="34" charset="0"/>
                <a:ea typeface="+mn-ea"/>
                <a:cs typeface="+mn-cs"/>
              </a:rPr>
              <a:t> save </a:t>
            </a:r>
            <a:r>
              <a:rPr lang="sv-SE" sz="900" kern="1200" dirty="0" err="1" smtClean="0">
                <a:solidFill>
                  <a:schemeClr val="tx1"/>
                </a:solidFill>
                <a:effectLst/>
                <a:latin typeface="Segoe UI Light" pitchFamily="34" charset="0"/>
                <a:ea typeface="+mn-ea"/>
                <a:cs typeface="+mn-cs"/>
              </a:rPr>
              <a:t>you</a:t>
            </a:r>
            <a:r>
              <a:rPr lang="sv-SE" sz="900" kern="1200" dirty="0" smtClean="0">
                <a:solidFill>
                  <a:schemeClr val="tx1"/>
                </a:solidFill>
                <a:effectLst/>
                <a:latin typeface="Segoe UI Light" pitchFamily="34" charset="0"/>
                <a:ea typeface="+mn-ea"/>
                <a:cs typeface="+mn-cs"/>
              </a:rPr>
              <a:t> a </a:t>
            </a:r>
            <a:r>
              <a:rPr lang="sv-SE" sz="900" kern="1200" dirty="0" err="1" smtClean="0">
                <a:solidFill>
                  <a:schemeClr val="tx1"/>
                </a:solidFill>
                <a:effectLst/>
                <a:latin typeface="Segoe UI Light" pitchFamily="34" charset="0"/>
                <a:ea typeface="+mn-ea"/>
                <a:cs typeface="+mn-cs"/>
              </a:rPr>
              <a:t>lot</a:t>
            </a:r>
            <a:r>
              <a:rPr lang="sv-SE" sz="900" kern="1200" dirty="0" smtClean="0">
                <a:solidFill>
                  <a:schemeClr val="tx1"/>
                </a:solidFill>
                <a:effectLst/>
                <a:latin typeface="Segoe UI Light" pitchFamily="34" charset="0"/>
                <a:ea typeface="+mn-ea"/>
                <a:cs typeface="+mn-cs"/>
              </a:rPr>
              <a:t> </a:t>
            </a:r>
            <a:r>
              <a:rPr lang="sv-SE" sz="900" kern="1200" dirty="0" err="1" smtClean="0">
                <a:solidFill>
                  <a:schemeClr val="tx1"/>
                </a:solidFill>
                <a:effectLst/>
                <a:latin typeface="Segoe UI Light" pitchFamily="34" charset="0"/>
                <a:ea typeface="+mn-ea"/>
                <a:cs typeface="+mn-cs"/>
              </a:rPr>
              <a:t>of</a:t>
            </a:r>
            <a:r>
              <a:rPr lang="sv-SE" sz="900" kern="1200" dirty="0" smtClean="0">
                <a:solidFill>
                  <a:schemeClr val="tx1"/>
                </a:solidFill>
                <a:effectLst/>
                <a:latin typeface="Segoe UI Light" pitchFamily="34" charset="0"/>
                <a:ea typeface="+mn-ea"/>
                <a:cs typeface="+mn-cs"/>
              </a:rPr>
              <a:t> </a:t>
            </a:r>
            <a:r>
              <a:rPr lang="sv-SE" sz="900" kern="1200" dirty="0" err="1" smtClean="0">
                <a:solidFill>
                  <a:schemeClr val="tx1"/>
                </a:solidFill>
                <a:effectLst/>
                <a:latin typeface="Segoe UI Light" pitchFamily="34" charset="0"/>
                <a:ea typeface="+mn-ea"/>
                <a:cs typeface="+mn-cs"/>
              </a:rPr>
              <a:t>money</a:t>
            </a:r>
            <a:r>
              <a:rPr lang="sv-SE" sz="900" kern="1200" dirty="0" smtClean="0">
                <a:solidFill>
                  <a:schemeClr val="tx1"/>
                </a:solidFill>
                <a:effectLst/>
                <a:latin typeface="Segoe UI Light" pitchFamily="34" charset="0"/>
                <a:ea typeface="+mn-ea"/>
                <a:cs typeface="+mn-cs"/>
              </a:rPr>
              <a:t>. </a:t>
            </a:r>
            <a:r>
              <a:rPr lang="sv-SE" sz="900" kern="1200" dirty="0" err="1" smtClean="0">
                <a:solidFill>
                  <a:schemeClr val="tx1"/>
                </a:solidFill>
                <a:effectLst/>
                <a:latin typeface="Segoe UI Light" pitchFamily="34" charset="0"/>
                <a:ea typeface="+mn-ea"/>
                <a:cs typeface="+mn-cs"/>
              </a:rPr>
              <a:t>This</a:t>
            </a:r>
            <a:r>
              <a:rPr lang="sv-SE" sz="900" kern="1200" dirty="0" smtClean="0">
                <a:solidFill>
                  <a:schemeClr val="tx1"/>
                </a:solidFill>
                <a:effectLst/>
                <a:latin typeface="Segoe UI Light" pitchFamily="34" charset="0"/>
                <a:ea typeface="+mn-ea"/>
                <a:cs typeface="+mn-cs"/>
              </a:rPr>
              <a:t> is </a:t>
            </a:r>
            <a:r>
              <a:rPr lang="sv-SE" sz="900" kern="1200" dirty="0" err="1" smtClean="0">
                <a:solidFill>
                  <a:schemeClr val="tx1"/>
                </a:solidFill>
                <a:effectLst/>
                <a:latin typeface="Segoe UI Light" pitchFamily="34" charset="0"/>
                <a:ea typeface="+mn-ea"/>
                <a:cs typeface="+mn-cs"/>
              </a:rPr>
              <a:t>where</a:t>
            </a:r>
            <a:r>
              <a:rPr lang="sv-SE" sz="900" kern="1200" dirty="0" smtClean="0">
                <a:solidFill>
                  <a:schemeClr val="tx1"/>
                </a:solidFill>
                <a:effectLst/>
                <a:latin typeface="Segoe UI Light" pitchFamily="34" charset="0"/>
                <a:ea typeface="+mn-ea"/>
                <a:cs typeface="+mn-cs"/>
              </a:rPr>
              <a:t> a </a:t>
            </a:r>
            <a:r>
              <a:rPr lang="sv-SE" sz="900" kern="1200" dirty="0" err="1" smtClean="0">
                <a:solidFill>
                  <a:schemeClr val="tx1"/>
                </a:solidFill>
                <a:effectLst/>
                <a:latin typeface="Segoe UI Light" pitchFamily="34" charset="0"/>
                <a:ea typeface="+mn-ea"/>
                <a:cs typeface="+mn-cs"/>
              </a:rPr>
              <a:t>lot</a:t>
            </a:r>
            <a:r>
              <a:rPr lang="sv-SE" sz="900" kern="1200" dirty="0" smtClean="0">
                <a:solidFill>
                  <a:schemeClr val="tx1"/>
                </a:solidFill>
                <a:effectLst/>
                <a:latin typeface="Segoe UI Light" pitchFamily="34" charset="0"/>
                <a:ea typeface="+mn-ea"/>
                <a:cs typeface="+mn-cs"/>
              </a:rPr>
              <a:t> </a:t>
            </a:r>
            <a:r>
              <a:rPr lang="sv-SE" sz="900" kern="1200" dirty="0" err="1" smtClean="0">
                <a:solidFill>
                  <a:schemeClr val="tx1"/>
                </a:solidFill>
                <a:effectLst/>
                <a:latin typeface="Segoe UI Light" pitchFamily="34" charset="0"/>
                <a:ea typeface="+mn-ea"/>
                <a:cs typeface="+mn-cs"/>
              </a:rPr>
              <a:t>of</a:t>
            </a:r>
            <a:r>
              <a:rPr lang="sv-SE" sz="900" kern="1200" dirty="0" smtClean="0">
                <a:solidFill>
                  <a:schemeClr val="tx1"/>
                </a:solidFill>
                <a:effectLst/>
                <a:latin typeface="Segoe UI Light" pitchFamily="34" charset="0"/>
                <a:ea typeface="+mn-ea"/>
                <a:cs typeface="+mn-cs"/>
              </a:rPr>
              <a:t> the best </a:t>
            </a:r>
            <a:r>
              <a:rPr lang="sv-SE" sz="900" kern="1200" dirty="0" err="1" smtClean="0">
                <a:solidFill>
                  <a:schemeClr val="tx1"/>
                </a:solidFill>
                <a:effectLst/>
                <a:latin typeface="Segoe UI Light" pitchFamily="34" charset="0"/>
                <a:ea typeface="+mn-ea"/>
                <a:cs typeface="+mn-cs"/>
              </a:rPr>
              <a:t>practices</a:t>
            </a:r>
            <a:r>
              <a:rPr lang="sv-SE" sz="900" kern="1200" dirty="0" smtClean="0">
                <a:solidFill>
                  <a:schemeClr val="tx1"/>
                </a:solidFill>
                <a:effectLst/>
                <a:latin typeface="Segoe UI Light" pitchFamily="34" charset="0"/>
                <a:ea typeface="+mn-ea"/>
                <a:cs typeface="+mn-cs"/>
              </a:rPr>
              <a:t> </a:t>
            </a:r>
            <a:r>
              <a:rPr lang="sv-SE" sz="900" kern="1200" dirty="0" err="1" smtClean="0">
                <a:solidFill>
                  <a:schemeClr val="tx1"/>
                </a:solidFill>
                <a:effectLst/>
                <a:latin typeface="Segoe UI Light" pitchFamily="34" charset="0"/>
                <a:ea typeface="+mn-ea"/>
                <a:cs typeface="+mn-cs"/>
              </a:rPr>
              <a:t>are</a:t>
            </a:r>
            <a:r>
              <a:rPr lang="sv-SE" sz="900" kern="1200" dirty="0" smtClean="0">
                <a:solidFill>
                  <a:schemeClr val="tx1"/>
                </a:solidFill>
                <a:effectLst/>
                <a:latin typeface="Segoe UI Light" pitchFamily="34" charset="0"/>
                <a:ea typeface="+mn-ea"/>
                <a:cs typeface="+mn-cs"/>
              </a:rPr>
              <a:t> </a:t>
            </a:r>
            <a:r>
              <a:rPr lang="sv-SE" sz="900" kern="1200" dirty="0" err="1" smtClean="0">
                <a:solidFill>
                  <a:schemeClr val="tx1"/>
                </a:solidFill>
                <a:effectLst/>
                <a:latin typeface="Segoe UI Light" pitchFamily="34" charset="0"/>
                <a:ea typeface="+mn-ea"/>
                <a:cs typeface="+mn-cs"/>
              </a:rPr>
              <a:t>formed</a:t>
            </a:r>
            <a:endParaRPr lang="sv-SE" dirty="0"/>
          </a:p>
        </p:txBody>
      </p:sp>
      <p:sp>
        <p:nvSpPr>
          <p:cNvPr id="4" name="Platshållare för datum 3"/>
          <p:cNvSpPr>
            <a:spLocks noGrp="1"/>
          </p:cNvSpPr>
          <p:nvPr>
            <p:ph type="dt" idx="10"/>
          </p:nvPr>
        </p:nvSpPr>
        <p:spPr/>
        <p:txBody>
          <a:bodyPr/>
          <a:lstStyle/>
          <a:p>
            <a:fld id="{BBEA3770-F370-4A73-AB28-90F361DFC7BC}" type="datetime1">
              <a:rPr lang="en-US" smtClean="0"/>
              <a:t>6/3/2015</a:t>
            </a:fld>
            <a:endParaRPr lang="en-US"/>
          </a:p>
        </p:txBody>
      </p:sp>
      <p:sp>
        <p:nvSpPr>
          <p:cNvPr id="5" name="Platshållare för bildnummer 4"/>
          <p:cNvSpPr>
            <a:spLocks noGrp="1"/>
          </p:cNvSpPr>
          <p:nvPr>
            <p:ph type="sldNum" sz="quarter" idx="11"/>
          </p:nvPr>
        </p:nvSpPr>
        <p:spPr/>
        <p:txBody>
          <a:bodyPr/>
          <a:lstStyle/>
          <a:p>
            <a:fld id="{B4008EB6-D09E-4580-8CD6-DDB14511944F}" type="slidenum">
              <a:rPr lang="en-US" smtClean="0"/>
              <a:t>21</a:t>
            </a:fld>
            <a:endParaRPr lang="en-US" dirty="0"/>
          </a:p>
        </p:txBody>
      </p:sp>
      <p:sp>
        <p:nvSpPr>
          <p:cNvPr id="6" name="Platshållare för sidhuvud 5"/>
          <p:cNvSpPr>
            <a:spLocks noGrp="1"/>
          </p:cNvSpPr>
          <p:nvPr>
            <p:ph type="hdr" sz="quarter" idx="12"/>
          </p:nvPr>
        </p:nvSpPr>
        <p:spPr/>
        <p:txBody>
          <a:bodyPr/>
          <a:lstStyle/>
          <a:p>
            <a:r>
              <a:rPr lang="en-US" smtClean="0"/>
              <a:t>Microsoft Office</a:t>
            </a:r>
            <a:endParaRPr lang="en-US" dirty="0"/>
          </a:p>
        </p:txBody>
      </p:sp>
      <p:sp>
        <p:nvSpPr>
          <p:cNvPr id="7" name="Platshållare för sidfot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32919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sv-SE" sz="900" b="0" i="0" kern="1200" dirty="0" err="1" smtClean="0">
                <a:solidFill>
                  <a:schemeClr val="tx1"/>
                </a:solidFill>
                <a:effectLst/>
                <a:latin typeface="Segoe UI Light" pitchFamily="34" charset="0"/>
                <a:ea typeface="+mn-ea"/>
                <a:cs typeface="+mn-cs"/>
              </a:rPr>
              <a:t>Relying</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first</a:t>
            </a:r>
            <a:r>
              <a:rPr lang="sv-SE" sz="900" b="0" i="0" kern="1200" dirty="0" smtClean="0">
                <a:solidFill>
                  <a:schemeClr val="tx1"/>
                </a:solidFill>
                <a:effectLst/>
                <a:latin typeface="Segoe UI Light" pitchFamily="34" charset="0"/>
                <a:ea typeface="+mn-ea"/>
                <a:cs typeface="+mn-cs"/>
              </a:rPr>
              <a:t> on </a:t>
            </a:r>
            <a:r>
              <a:rPr lang="sv-SE" sz="900" b="0" i="0" kern="1200" dirty="0" err="1" smtClean="0">
                <a:solidFill>
                  <a:schemeClr val="tx1"/>
                </a:solidFill>
                <a:effectLst/>
                <a:latin typeface="Segoe UI Light" pitchFamily="34" charset="0"/>
                <a:ea typeface="+mn-ea"/>
                <a:cs typeface="+mn-cs"/>
              </a:rPr>
              <a:t>PnP</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components</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can</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give</a:t>
            </a:r>
            <a:r>
              <a:rPr lang="sv-SE" sz="900" b="0" i="0" kern="1200" dirty="0" smtClean="0">
                <a:solidFill>
                  <a:schemeClr val="tx1"/>
                </a:solidFill>
                <a:effectLst/>
                <a:latin typeface="Segoe UI Light" pitchFamily="34" charset="0"/>
                <a:ea typeface="+mn-ea"/>
                <a:cs typeface="+mn-cs"/>
              </a:rPr>
              <a:t> a common </a:t>
            </a:r>
            <a:r>
              <a:rPr lang="sv-SE" sz="900" b="0" i="0" kern="1200" dirty="0" err="1" smtClean="0">
                <a:solidFill>
                  <a:schemeClr val="tx1"/>
                </a:solidFill>
                <a:effectLst/>
                <a:latin typeface="Segoe UI Light" pitchFamily="34" charset="0"/>
                <a:ea typeface="+mn-ea"/>
                <a:cs typeface="+mn-cs"/>
              </a:rPr>
              <a:t>experience</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across</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domains</a:t>
            </a:r>
            <a:r>
              <a:rPr lang="sv-SE" sz="900" b="0" i="0" kern="1200" dirty="0" smtClean="0">
                <a:solidFill>
                  <a:schemeClr val="tx1"/>
                </a:solidFill>
                <a:effectLst/>
                <a:latin typeface="Segoe UI Light" pitchFamily="34" charset="0"/>
                <a:ea typeface="+mn-ea"/>
                <a:cs typeface="+mn-cs"/>
              </a:rPr>
              <a:t> and </a:t>
            </a:r>
            <a:r>
              <a:rPr lang="sv-SE" sz="900" b="0" i="0" kern="1200" dirty="0" err="1" smtClean="0">
                <a:solidFill>
                  <a:schemeClr val="tx1"/>
                </a:solidFill>
                <a:effectLst/>
                <a:latin typeface="Segoe UI Light" pitchFamily="34" charset="0"/>
                <a:ea typeface="+mn-ea"/>
                <a:cs typeface="+mn-cs"/>
              </a:rPr>
              <a:t>projects</a:t>
            </a:r>
            <a:r>
              <a:rPr lang="sv-SE" sz="900" b="0" i="0" kern="1200" dirty="0" smtClean="0">
                <a:solidFill>
                  <a:schemeClr val="tx1"/>
                </a:solidFill>
                <a:effectLst/>
                <a:latin typeface="Segoe UI Light" pitchFamily="34" charset="0"/>
                <a:ea typeface="+mn-ea"/>
                <a:cs typeface="+mn-cs"/>
              </a:rPr>
              <a:t>, no </a:t>
            </a:r>
            <a:r>
              <a:rPr lang="sv-SE" sz="900" b="0" i="0" kern="1200" dirty="0" err="1" smtClean="0">
                <a:solidFill>
                  <a:schemeClr val="tx1"/>
                </a:solidFill>
                <a:effectLst/>
                <a:latin typeface="Segoe UI Light" pitchFamily="34" charset="0"/>
                <a:ea typeface="+mn-ea"/>
                <a:cs typeface="+mn-cs"/>
              </a:rPr>
              <a:t>matter</a:t>
            </a:r>
            <a:r>
              <a:rPr lang="sv-SE" sz="900" b="0" i="0" kern="1200" dirty="0" smtClean="0">
                <a:solidFill>
                  <a:schemeClr val="tx1"/>
                </a:solidFill>
                <a:effectLst/>
                <a:latin typeface="Segoe UI Light" pitchFamily="34" charset="0"/>
                <a:ea typeface="+mn-ea"/>
                <a:cs typeface="+mn-cs"/>
              </a:rPr>
              <a:t> the </a:t>
            </a:r>
            <a:r>
              <a:rPr lang="sv-SE" sz="900" b="0" i="0" kern="1200" dirty="0" err="1" smtClean="0">
                <a:solidFill>
                  <a:schemeClr val="tx1"/>
                </a:solidFill>
                <a:effectLst/>
                <a:latin typeface="Segoe UI Light" pitchFamily="34" charset="0"/>
                <a:ea typeface="+mn-ea"/>
                <a:cs typeface="+mn-cs"/>
              </a:rPr>
              <a:t>development</a:t>
            </a:r>
            <a:r>
              <a:rPr lang="sv-SE" sz="900" b="0" i="0" kern="1200" dirty="0" smtClean="0">
                <a:solidFill>
                  <a:schemeClr val="tx1"/>
                </a:solidFill>
                <a:effectLst/>
                <a:latin typeface="Segoe UI Light" pitchFamily="34" charset="0"/>
                <a:ea typeface="+mn-ea"/>
                <a:cs typeface="+mn-cs"/>
              </a:rPr>
              <a:t> team. *</a:t>
            </a:r>
            <a:r>
              <a:rPr lang="sv-SE" sz="900" b="0" i="0" kern="1200" dirty="0" err="1" smtClean="0">
                <a:solidFill>
                  <a:schemeClr val="tx1"/>
                </a:solidFill>
                <a:effectLst/>
                <a:latin typeface="Segoe UI Light" pitchFamily="34" charset="0"/>
                <a:ea typeface="+mn-ea"/>
                <a:cs typeface="+mn-cs"/>
              </a:rPr>
              <a:t>if</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PnP</a:t>
            </a:r>
            <a:r>
              <a:rPr lang="sv-SE" sz="900" b="0" i="0" kern="1200" dirty="0" smtClean="0">
                <a:solidFill>
                  <a:schemeClr val="tx1"/>
                </a:solidFill>
                <a:effectLst/>
                <a:latin typeface="Segoe UI Light" pitchFamily="34" charset="0"/>
                <a:ea typeface="+mn-ea"/>
                <a:cs typeface="+mn-cs"/>
              </a:rPr>
              <a:t> is </a:t>
            </a:r>
            <a:r>
              <a:rPr lang="sv-SE" sz="900" b="0" i="0" kern="1200" dirty="0" err="1" smtClean="0">
                <a:solidFill>
                  <a:schemeClr val="tx1"/>
                </a:solidFill>
                <a:effectLst/>
                <a:latin typeface="Segoe UI Light" pitchFamily="34" charset="0"/>
                <a:ea typeface="+mn-ea"/>
                <a:cs typeface="+mn-cs"/>
              </a:rPr>
              <a:t>recommended</a:t>
            </a:r>
            <a:r>
              <a:rPr lang="sv-SE" sz="900" b="0" i="0" kern="1200" dirty="0" smtClean="0">
                <a:solidFill>
                  <a:schemeClr val="tx1"/>
                </a:solidFill>
                <a:effectLst/>
                <a:latin typeface="Segoe UI Light" pitchFamily="34" charset="0"/>
                <a:ea typeface="+mn-ea"/>
                <a:cs typeface="+mn-cs"/>
              </a:rPr>
              <a:t> by the business</a:t>
            </a:r>
          </a:p>
          <a:p>
            <a:endParaRPr lang="sv-SE" dirty="0"/>
          </a:p>
        </p:txBody>
      </p:sp>
      <p:sp>
        <p:nvSpPr>
          <p:cNvPr id="4" name="Platshållare för datum 3"/>
          <p:cNvSpPr>
            <a:spLocks noGrp="1"/>
          </p:cNvSpPr>
          <p:nvPr>
            <p:ph type="dt" idx="10"/>
          </p:nvPr>
        </p:nvSpPr>
        <p:spPr/>
        <p:txBody>
          <a:bodyPr/>
          <a:lstStyle/>
          <a:p>
            <a:fld id="{075356B8-69A8-4870-8952-563BEA4BD0C0}" type="datetime1">
              <a:rPr lang="en-US" smtClean="0"/>
              <a:t>6/3/2015</a:t>
            </a:fld>
            <a:endParaRPr lang="en-US"/>
          </a:p>
        </p:txBody>
      </p:sp>
      <p:sp>
        <p:nvSpPr>
          <p:cNvPr id="5" name="Platshållare för bildnumm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Platshållare för sidhuvud 5"/>
          <p:cNvSpPr>
            <a:spLocks noGrp="1"/>
          </p:cNvSpPr>
          <p:nvPr>
            <p:ph type="hdr" sz="quarter" idx="12"/>
          </p:nvPr>
        </p:nvSpPr>
        <p:spPr/>
        <p:txBody>
          <a:bodyPr/>
          <a:lstStyle/>
          <a:p>
            <a:r>
              <a:rPr lang="en-US" smtClean="0"/>
              <a:t>Microsoft Office</a:t>
            </a:r>
            <a:endParaRPr lang="en-US" dirty="0"/>
          </a:p>
        </p:txBody>
      </p:sp>
      <p:sp>
        <p:nvSpPr>
          <p:cNvPr id="7" name="Platshållare för sidfot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96963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datum 3"/>
          <p:cNvSpPr>
            <a:spLocks noGrp="1"/>
          </p:cNvSpPr>
          <p:nvPr>
            <p:ph type="dt" idx="10"/>
          </p:nvPr>
        </p:nvSpPr>
        <p:spPr/>
        <p:txBody>
          <a:bodyPr/>
          <a:lstStyle/>
          <a:p>
            <a:fld id="{243F3916-6E61-4DEC-BFDE-2DEB7B37121E}" type="datetime1">
              <a:rPr lang="en-US" smtClean="0"/>
              <a:t>6/3/2015</a:t>
            </a:fld>
            <a:endParaRPr lang="en-US"/>
          </a:p>
        </p:txBody>
      </p:sp>
      <p:sp>
        <p:nvSpPr>
          <p:cNvPr id="5" name="Platshållare för bildnumm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Platshållare för sidhuvud 5"/>
          <p:cNvSpPr>
            <a:spLocks noGrp="1"/>
          </p:cNvSpPr>
          <p:nvPr>
            <p:ph type="hdr" sz="quarter" idx="12"/>
          </p:nvPr>
        </p:nvSpPr>
        <p:spPr/>
        <p:txBody>
          <a:bodyPr/>
          <a:lstStyle/>
          <a:p>
            <a:r>
              <a:rPr lang="en-US" smtClean="0"/>
              <a:t>Microsoft Office</a:t>
            </a:r>
            <a:endParaRPr lang="en-US" dirty="0"/>
          </a:p>
        </p:txBody>
      </p:sp>
      <p:sp>
        <p:nvSpPr>
          <p:cNvPr id="7" name="Platshållare för sidfot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21597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forks than the Azure .NET SDK</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6/3/2015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24</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56808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http://www.git-scm.com/book/en/v2</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6/3/2015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25</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66226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smtClean="0"/>
              <a:t>Calls are “muted” no-one</a:t>
            </a:r>
            <a:r>
              <a:rPr lang="en-US" baseline="0" dirty="0" smtClean="0"/>
              <a:t> has to talk. Talking is optional in last part</a:t>
            </a:r>
            <a:endParaRPr lang="sv-SE" dirty="0"/>
          </a:p>
        </p:txBody>
      </p:sp>
      <p:sp>
        <p:nvSpPr>
          <p:cNvPr id="4" name="Platshållare för datum 3"/>
          <p:cNvSpPr>
            <a:spLocks noGrp="1"/>
          </p:cNvSpPr>
          <p:nvPr>
            <p:ph type="dt" idx="10"/>
          </p:nvPr>
        </p:nvSpPr>
        <p:spPr/>
        <p:txBody>
          <a:bodyPr/>
          <a:lstStyle/>
          <a:p>
            <a:fld id="{C12BCD09-1A1D-43C7-B02E-9D5739CB06A7}" type="datetime1">
              <a:rPr lang="en-US" smtClean="0"/>
              <a:t>6/3/2015</a:t>
            </a:fld>
            <a:endParaRPr lang="en-US"/>
          </a:p>
        </p:txBody>
      </p:sp>
      <p:sp>
        <p:nvSpPr>
          <p:cNvPr id="5" name="Platshållare för bildnummer 4"/>
          <p:cNvSpPr>
            <a:spLocks noGrp="1"/>
          </p:cNvSpPr>
          <p:nvPr>
            <p:ph type="sldNum" sz="quarter" idx="11"/>
          </p:nvPr>
        </p:nvSpPr>
        <p:spPr/>
        <p:txBody>
          <a:bodyPr/>
          <a:lstStyle/>
          <a:p>
            <a:fld id="{B4008EB6-D09E-4580-8CD6-DDB14511944F}" type="slidenum">
              <a:rPr lang="en-US" smtClean="0"/>
              <a:t>26</a:t>
            </a:fld>
            <a:endParaRPr lang="en-US" dirty="0"/>
          </a:p>
        </p:txBody>
      </p:sp>
      <p:sp>
        <p:nvSpPr>
          <p:cNvPr id="6" name="Platshållare för sidhuvud 5"/>
          <p:cNvSpPr>
            <a:spLocks noGrp="1"/>
          </p:cNvSpPr>
          <p:nvPr>
            <p:ph type="hdr" sz="quarter" idx="12"/>
          </p:nvPr>
        </p:nvSpPr>
        <p:spPr/>
        <p:txBody>
          <a:bodyPr/>
          <a:lstStyle/>
          <a:p>
            <a:r>
              <a:rPr lang="en-US" smtClean="0"/>
              <a:t>Microsoft Office</a:t>
            </a:r>
            <a:endParaRPr lang="en-US" dirty="0"/>
          </a:p>
        </p:txBody>
      </p:sp>
      <p:sp>
        <p:nvSpPr>
          <p:cNvPr id="7" name="Platshållare för sidfot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896537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6/3/2015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708586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13150" y="881063"/>
            <a:ext cx="3063875" cy="1724025"/>
          </a:xfrm>
        </p:spPr>
      </p:sp>
      <p:sp>
        <p:nvSpPr>
          <p:cNvPr id="3" name="Notes Placeholder 2"/>
          <p:cNvSpPr>
            <a:spLocks noGrp="1"/>
          </p:cNvSpPr>
          <p:nvPr>
            <p:ph type="body" idx="1"/>
          </p:nvPr>
        </p:nvSpPr>
        <p:spPr/>
        <p:txBody>
          <a:bodyPr>
            <a:normAutofit/>
          </a:bodyPr>
          <a:lstStyle/>
          <a:p>
            <a:pPr marL="57148" indent="-57148">
              <a:spcAft>
                <a:spcPts val="600"/>
              </a:spcAft>
            </a:pPr>
            <a:r>
              <a:rPr lang="en-US" sz="800" b="1" dirty="0" smtClean="0"/>
              <a:t>Priority on planned topics</a:t>
            </a:r>
          </a:p>
          <a:p>
            <a:pPr marL="57148" indent="-57148">
              <a:spcAft>
                <a:spcPts val="600"/>
              </a:spcAft>
            </a:pPr>
            <a:endParaRPr lang="fi-FI" sz="800" b="1" dirty="0" smtClean="0"/>
          </a:p>
          <a:p>
            <a:pPr marL="171450" indent="-171450">
              <a:spcAft>
                <a:spcPts val="600"/>
              </a:spcAft>
              <a:buFontTx/>
              <a:buChar char="-"/>
            </a:pPr>
            <a:r>
              <a:rPr lang="fi-FI" sz="800" b="0" baseline="0" dirty="0" smtClean="0"/>
              <a:t>More </a:t>
            </a:r>
            <a:r>
              <a:rPr lang="fi-FI" sz="800" b="0" baseline="0" dirty="0" err="1" smtClean="0"/>
              <a:t>code</a:t>
            </a:r>
            <a:r>
              <a:rPr lang="fi-FI" sz="800" b="0" baseline="0" dirty="0" smtClean="0"/>
              <a:t> </a:t>
            </a:r>
            <a:r>
              <a:rPr lang="fi-FI" sz="800" b="0" baseline="0" dirty="0" err="1" smtClean="0"/>
              <a:t>samples</a:t>
            </a:r>
            <a:endParaRPr lang="fi-FI" sz="800" b="0" baseline="0" dirty="0" smtClean="0"/>
          </a:p>
          <a:p>
            <a:pPr marL="171450" indent="-171450">
              <a:spcAft>
                <a:spcPts val="600"/>
              </a:spcAft>
              <a:buFontTx/>
              <a:buChar char="-"/>
            </a:pPr>
            <a:r>
              <a:rPr lang="fi-FI" sz="800" b="0" baseline="0" dirty="0" err="1" smtClean="0"/>
              <a:t>Add</a:t>
            </a:r>
            <a:r>
              <a:rPr lang="fi-FI" sz="800" b="0" baseline="0" dirty="0" smtClean="0"/>
              <a:t> </a:t>
            </a:r>
            <a:r>
              <a:rPr lang="fi-FI" sz="800" b="0" baseline="0" dirty="0" err="1" smtClean="0"/>
              <a:t>core</a:t>
            </a:r>
            <a:r>
              <a:rPr lang="fi-FI" sz="800" b="0" baseline="0" dirty="0" smtClean="0"/>
              <a:t> </a:t>
            </a:r>
            <a:r>
              <a:rPr lang="fi-FI" sz="800" b="0" baseline="0" dirty="0" err="1" smtClean="0"/>
              <a:t>component</a:t>
            </a:r>
            <a:r>
              <a:rPr lang="fi-FI" sz="800" b="0" baseline="0" dirty="0" smtClean="0"/>
              <a:t> </a:t>
            </a:r>
            <a:r>
              <a:rPr lang="fi-FI" sz="800" b="0" baseline="0" dirty="0" err="1" smtClean="0"/>
              <a:t>capabilities</a:t>
            </a:r>
            <a:endParaRPr lang="fi-FI" sz="800" b="0" baseline="0" dirty="0" smtClean="0"/>
          </a:p>
          <a:p>
            <a:pPr marL="171450" indent="-171450">
              <a:spcAft>
                <a:spcPts val="600"/>
              </a:spcAft>
              <a:buFontTx/>
              <a:buChar char="-"/>
            </a:pPr>
            <a:r>
              <a:rPr lang="fi-FI" sz="800" b="0" baseline="0" dirty="0" err="1" smtClean="0"/>
              <a:t>Reusable</a:t>
            </a:r>
            <a:r>
              <a:rPr lang="fi-FI" sz="800" b="0" baseline="0" dirty="0" smtClean="0"/>
              <a:t> </a:t>
            </a:r>
            <a:r>
              <a:rPr lang="fi-FI" sz="800" b="0" baseline="0" dirty="0" err="1" smtClean="0"/>
              <a:t>presentation</a:t>
            </a:r>
            <a:r>
              <a:rPr lang="fi-FI" sz="800" b="0" baseline="0" dirty="0" smtClean="0"/>
              <a:t> </a:t>
            </a:r>
            <a:r>
              <a:rPr lang="fi-FI" sz="800" b="0" baseline="0" dirty="0" err="1" smtClean="0"/>
              <a:t>material</a:t>
            </a:r>
            <a:endParaRPr lang="fi-FI" sz="800" b="0" baseline="0" dirty="0" smtClean="0"/>
          </a:p>
          <a:p>
            <a:pPr marL="171450" indent="-171450">
              <a:spcAft>
                <a:spcPts val="600"/>
              </a:spcAft>
              <a:buFontTx/>
              <a:buChar char="-"/>
            </a:pPr>
            <a:r>
              <a:rPr lang="fi-FI" sz="800" b="0" baseline="0" dirty="0" err="1" smtClean="0"/>
              <a:t>Documentation</a:t>
            </a:r>
            <a:r>
              <a:rPr lang="fi-FI" sz="800" b="0" baseline="0" dirty="0" smtClean="0"/>
              <a:t> on </a:t>
            </a:r>
            <a:r>
              <a:rPr lang="fi-FI" sz="800" b="0" baseline="0" dirty="0" err="1" smtClean="0"/>
              <a:t>patterns</a:t>
            </a:r>
            <a:r>
              <a:rPr lang="fi-FI" sz="800" b="0" baseline="0" dirty="0" smtClean="0"/>
              <a:t> and </a:t>
            </a:r>
            <a:r>
              <a:rPr lang="fi-FI" sz="800" b="0" baseline="0" dirty="0" err="1" smtClean="0"/>
              <a:t>practices</a:t>
            </a:r>
            <a:r>
              <a:rPr lang="fi-FI" sz="800" b="0" baseline="0" dirty="0" smtClean="0"/>
              <a:t> for </a:t>
            </a:r>
            <a:r>
              <a:rPr lang="fi-FI" sz="800" b="0" baseline="0" dirty="0" err="1" smtClean="0"/>
              <a:t>app</a:t>
            </a:r>
            <a:r>
              <a:rPr lang="fi-FI" sz="800" b="0" baseline="0" dirty="0" smtClean="0"/>
              <a:t> </a:t>
            </a:r>
            <a:r>
              <a:rPr lang="fi-FI" sz="800" b="0" baseline="0" dirty="0" err="1" smtClean="0"/>
              <a:t>model</a:t>
            </a:r>
            <a:r>
              <a:rPr lang="fi-FI" sz="800" b="0" baseline="0" dirty="0" smtClean="0"/>
              <a:t> (ALM </a:t>
            </a:r>
            <a:r>
              <a:rPr lang="fi-FI" sz="800" b="0" baseline="0" dirty="0" err="1" smtClean="0"/>
              <a:t>ec</a:t>
            </a:r>
            <a:r>
              <a:rPr lang="fi-FI" sz="800" b="0" baseline="0" dirty="0" smtClean="0"/>
              <a:t>.)</a:t>
            </a:r>
          </a:p>
          <a:p>
            <a:pPr marL="171450" indent="-171450">
              <a:spcAft>
                <a:spcPts val="600"/>
              </a:spcAft>
              <a:buFontTx/>
              <a:buChar char="-"/>
            </a:pPr>
            <a:r>
              <a:rPr lang="fi-FI" sz="800" b="0" baseline="0" dirty="0" smtClean="0"/>
              <a:t>More </a:t>
            </a:r>
            <a:r>
              <a:rPr lang="fi-FI" sz="800" b="0" baseline="0" dirty="0" err="1" smtClean="0"/>
              <a:t>complex</a:t>
            </a:r>
            <a:r>
              <a:rPr lang="fi-FI" sz="800" b="0" baseline="0" dirty="0" smtClean="0"/>
              <a:t> </a:t>
            </a:r>
            <a:r>
              <a:rPr lang="fi-FI" sz="800" b="0" baseline="0" dirty="0" err="1" smtClean="0"/>
              <a:t>solutions</a:t>
            </a:r>
            <a:endParaRPr lang="fi-FI" sz="800" b="0" baseline="0" dirty="0" smtClean="0"/>
          </a:p>
          <a:p>
            <a:pPr marL="171450" indent="-171450">
              <a:spcAft>
                <a:spcPts val="600"/>
              </a:spcAft>
              <a:buFontTx/>
              <a:buChar char="-"/>
            </a:pPr>
            <a:r>
              <a:rPr lang="fi-FI" sz="800" b="0" baseline="0" dirty="0" smtClean="0"/>
              <a:t>More Office Client </a:t>
            </a:r>
            <a:r>
              <a:rPr lang="fi-FI" sz="800" b="0" baseline="0" dirty="0" err="1" smtClean="0"/>
              <a:t>apps</a:t>
            </a:r>
            <a:endParaRPr lang="fi-FI" sz="800" b="0" baseline="0" dirty="0" smtClean="0"/>
          </a:p>
          <a:p>
            <a:pPr marL="171450" indent="-171450">
              <a:spcAft>
                <a:spcPts val="600"/>
              </a:spcAft>
              <a:buFontTx/>
              <a:buChar char="-"/>
            </a:pPr>
            <a:r>
              <a:rPr lang="fi-FI" sz="800" b="0" baseline="0" dirty="0" smtClean="0"/>
              <a:t>More JavaScript </a:t>
            </a:r>
            <a:r>
              <a:rPr lang="fi-FI" sz="800" b="0" baseline="0" dirty="0" err="1" smtClean="0"/>
              <a:t>app</a:t>
            </a:r>
            <a:endParaRPr lang="fi-FI" sz="800" b="0" baseline="0" dirty="0" smtClean="0"/>
          </a:p>
          <a:p>
            <a:pPr marL="171450" indent="-171450">
              <a:spcAft>
                <a:spcPts val="600"/>
              </a:spcAft>
              <a:buFontTx/>
              <a:buChar char="-"/>
            </a:pPr>
            <a:endParaRPr lang="en-US" b="0" dirty="0" smtClean="0"/>
          </a:p>
        </p:txBody>
      </p:sp>
      <p:sp>
        <p:nvSpPr>
          <p:cNvPr id="8" name="Date Placeholder 7"/>
          <p:cNvSpPr>
            <a:spLocks noGrp="1"/>
          </p:cNvSpPr>
          <p:nvPr>
            <p:ph type="dt" idx="10"/>
          </p:nvPr>
        </p:nvSpPr>
        <p:spPr/>
        <p:txBody>
          <a:bodyPr/>
          <a:lstStyle/>
          <a:p>
            <a:fld id="{ACCCF19B-6F96-4F0E-B6F8-2974039984F1}" type="datetime1">
              <a:rPr lang="en-US" smtClean="0">
                <a:solidFill>
                  <a:prstClr val="black"/>
                </a:solidFill>
              </a:rPr>
              <a:pPr/>
              <a:t>6/3/2015</a:t>
            </a:fld>
            <a:endParaRPr lang="en-US" dirty="0">
              <a:solidFill>
                <a:prstClr val="black"/>
              </a:solidFill>
            </a:endParaRPr>
          </a:p>
        </p:txBody>
      </p:sp>
      <p:sp>
        <p:nvSpPr>
          <p:cNvPr id="9" name="Slide Number Placeholder 8"/>
          <p:cNvSpPr>
            <a:spLocks noGrp="1"/>
          </p:cNvSpPr>
          <p:nvPr>
            <p:ph type="sldNum" sz="quarter" idx="11"/>
          </p:nvPr>
        </p:nvSpPr>
        <p:spPr/>
        <p:txBody>
          <a:bodyPr/>
          <a:lstStyle/>
          <a:p>
            <a:fld id="{8B263312-38AA-4E1E-B2B5-0F8F122B24FE}" type="slidenum">
              <a:rPr lang="en-US" smtClean="0">
                <a:solidFill>
                  <a:prstClr val="black"/>
                </a:solidFill>
              </a:rPr>
              <a:pPr/>
              <a:t>28</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smtClean="0">
                <a:solidFill>
                  <a:prstClr val="black"/>
                </a:solidFill>
              </a:rPr>
              <a:t>SMSG Readiness</a:t>
            </a:r>
            <a:endParaRPr lang="en-US" dirty="0">
              <a:solidFill>
                <a:prstClr val="black"/>
              </a:solidFill>
            </a:endParaRPr>
          </a:p>
        </p:txBody>
      </p:sp>
      <p:sp>
        <p:nvSpPr>
          <p:cNvPr id="12" name="Footer Placeholder 9"/>
          <p:cNvSpPr>
            <a:spLocks noGrp="1"/>
          </p:cNvSpPr>
          <p:nvPr>
            <p:ph type="ftr" sz="quarter" idx="4"/>
          </p:nvPr>
        </p:nvSpPr>
        <p:spPr>
          <a:xfrm>
            <a:off x="400050" y="8705850"/>
            <a:ext cx="5920740" cy="355964"/>
          </a:xfrm>
        </p:spPr>
        <p:txBody>
          <a:bodyPr/>
          <a:lstStyle/>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
        <p:nvSpPr>
          <p:cNvPr id="10" name="Rectangle 9"/>
          <p:cNvSpPr/>
          <p:nvPr/>
        </p:nvSpPr>
        <p:spPr>
          <a:xfrm>
            <a:off x="0" y="786176"/>
            <a:ext cx="3429000" cy="3093154"/>
          </a:xfrm>
          <a:prstGeom prst="rect">
            <a:avLst/>
          </a:prstGeom>
        </p:spPr>
        <p:txBody>
          <a:bodyPr>
            <a:spAutoFit/>
          </a:bodyPr>
          <a:lstStyle/>
          <a:p>
            <a:r>
              <a:rPr lang="en-US" sz="1400" b="1" dirty="0">
                <a:solidFill>
                  <a:prstClr val="black"/>
                </a:solidFill>
              </a:rPr>
              <a:t>Length: </a:t>
            </a:r>
            <a:r>
              <a:rPr lang="en-US" sz="1400" dirty="0">
                <a:solidFill>
                  <a:prstClr val="black"/>
                </a:solidFill>
              </a:rPr>
              <a:t>30 second for this slide</a:t>
            </a:r>
          </a:p>
          <a:p>
            <a:endParaRPr lang="en-US" sz="1400" b="1" dirty="0" smtClean="0">
              <a:solidFill>
                <a:prstClr val="black"/>
              </a:solidFill>
            </a:endParaRPr>
          </a:p>
          <a:p>
            <a:r>
              <a:rPr lang="en-US" sz="1400" b="1" dirty="0" smtClean="0">
                <a:solidFill>
                  <a:prstClr val="black"/>
                </a:solidFill>
              </a:rPr>
              <a:t>Instructor </a:t>
            </a:r>
            <a:r>
              <a:rPr lang="en-US" sz="1400" b="1" dirty="0">
                <a:solidFill>
                  <a:prstClr val="black"/>
                </a:solidFill>
              </a:rPr>
              <a:t>notes</a:t>
            </a:r>
          </a:p>
          <a:p>
            <a:pPr marL="57148" indent="-57148">
              <a:spcAft>
                <a:spcPts val="600"/>
              </a:spcAft>
            </a:pPr>
            <a:r>
              <a:rPr lang="en-US" sz="1400" dirty="0">
                <a:solidFill>
                  <a:prstClr val="black"/>
                </a:solidFill>
              </a:rPr>
              <a:t>The following slides will walk you though the Lync tools that we will use in this class.</a:t>
            </a:r>
          </a:p>
          <a:p>
            <a:pPr marL="57148" indent="-57148">
              <a:spcAft>
                <a:spcPts val="600"/>
              </a:spcAft>
            </a:pPr>
            <a:r>
              <a:rPr lang="en-US" sz="1400" dirty="0" smtClean="0">
                <a:solidFill>
                  <a:prstClr val="black"/>
                </a:solidFill>
              </a:rPr>
              <a:t>You </a:t>
            </a:r>
            <a:r>
              <a:rPr lang="en-US" sz="1400" dirty="0">
                <a:solidFill>
                  <a:prstClr val="black"/>
                </a:solidFill>
              </a:rPr>
              <a:t>will use all of these tools later in the class</a:t>
            </a:r>
          </a:p>
          <a:p>
            <a:r>
              <a:rPr lang="en-US" sz="1400" dirty="0" smtClean="0">
                <a:solidFill>
                  <a:prstClr val="black"/>
                </a:solidFill>
              </a:rPr>
              <a:t>Stress that your students will be able to run much more engaging meetings if they use these tools in their own Lync Meetings.</a:t>
            </a:r>
          </a:p>
          <a:p>
            <a:endParaRPr lang="en-US" sz="1400" dirty="0">
              <a:solidFill>
                <a:prstClr val="black"/>
              </a:solidFill>
            </a:endParaRPr>
          </a:p>
          <a:p>
            <a:r>
              <a:rPr lang="en-US" sz="1400" b="1" dirty="0">
                <a:solidFill>
                  <a:prstClr val="black"/>
                </a:solidFill>
              </a:rPr>
              <a:t>Course Development Notes:</a:t>
            </a:r>
          </a:p>
          <a:p>
            <a:endParaRPr lang="en-US" sz="1400" dirty="0">
              <a:solidFill>
                <a:prstClr val="black"/>
              </a:solidFill>
            </a:endParaRPr>
          </a:p>
        </p:txBody>
      </p:sp>
    </p:spTree>
    <p:extLst>
      <p:ext uri="{BB962C8B-B14F-4D97-AF65-F5344CB8AC3E}">
        <p14:creationId xmlns:p14="http://schemas.microsoft.com/office/powerpoint/2010/main" val="2804300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6/3/2015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29</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31224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PnP started as a library of reusable code in an internal MS project. JDP (Joint Development Program), where MCS people shared code to be reused between their customers.</a:t>
            </a:r>
          </a:p>
          <a:p>
            <a:r>
              <a:rPr lang="en-US" baseline="0" dirty="0" smtClean="0"/>
              <a:t>Turned into Office AMS.</a:t>
            </a:r>
          </a:p>
          <a:p>
            <a:r>
              <a:rPr lang="en-US" baseline="0" dirty="0" smtClean="0"/>
              <a:t>Turned into PnP.</a:t>
            </a:r>
            <a:endParaRPr lang="en-US" dirty="0" smtClean="0"/>
          </a:p>
          <a:p>
            <a:endParaRPr lang="en-US" dirty="0" smtClean="0"/>
          </a:p>
          <a:p>
            <a:r>
              <a:rPr lang="en-US" dirty="0" smtClean="0"/>
              <a:t>Provides</a:t>
            </a:r>
            <a:r>
              <a:rPr lang="en-US" baseline="0" dirty="0" smtClean="0"/>
              <a:t> guidance on how to transition from FTC to the app model and how to solve common scenarios in an App Model world (o365 apps are making their way into the project as we speak).</a:t>
            </a:r>
          </a:p>
          <a:p>
            <a:r>
              <a:rPr lang="en-US" baseline="0" dirty="0" smtClean="0"/>
              <a:t>On top of this it also aims to make development on O365 a better experience.</a:t>
            </a:r>
          </a:p>
          <a:p>
            <a:endParaRPr lang="en-US" baseline="0" dirty="0" smtClean="0"/>
          </a:p>
          <a:p>
            <a:r>
              <a:rPr lang="en-US" baseline="0" dirty="0" smtClean="0"/>
              <a:t>Core team consists of a group of Microsoft employees along with a few community members with Vesa Juvonen at the helm.</a:t>
            </a:r>
          </a:p>
          <a:p>
            <a:r>
              <a:rPr lang="en-US" baseline="0" dirty="0" smtClean="0"/>
              <a:t>Core team does this in their free time, the same as the rest of the community.</a:t>
            </a:r>
          </a:p>
        </p:txBody>
      </p:sp>
      <p:sp>
        <p:nvSpPr>
          <p:cNvPr id="4" name="Date Placeholder 3"/>
          <p:cNvSpPr>
            <a:spLocks noGrp="1"/>
          </p:cNvSpPr>
          <p:nvPr>
            <p:ph type="dt" idx="10"/>
          </p:nvPr>
        </p:nvSpPr>
        <p:spPr/>
        <p:txBody>
          <a:bodyPr/>
          <a:lstStyle/>
          <a:p>
            <a:fld id="{D51B1278-D92B-4AF3-A9C1-71DD298190CE}" type="datetimeFigureOut">
              <a:rPr lang="en-US" smtClean="0"/>
              <a:t>6/3/2015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6202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GitHub</a:t>
            </a:r>
            <a:r>
              <a:rPr lang="en-US" baseline="0" dirty="0" smtClean="0"/>
              <a:t> – MS moving more and more to </a:t>
            </a:r>
            <a:r>
              <a:rPr lang="en-US" baseline="0" dirty="0" err="1" smtClean="0"/>
              <a:t>GitHub</a:t>
            </a:r>
            <a:r>
              <a:rPr lang="en-US" baseline="0" dirty="0" smtClean="0"/>
              <a:t>.</a:t>
            </a:r>
          </a:p>
          <a:p>
            <a:r>
              <a:rPr lang="en-US" baseline="0" dirty="0" smtClean="0"/>
              <a:t>Name implies </a:t>
            </a:r>
            <a:r>
              <a:rPr lang="en-US" baseline="0" dirty="0" err="1" smtClean="0"/>
              <a:t>git</a:t>
            </a:r>
            <a:r>
              <a:rPr lang="en-US" baseline="0" dirty="0" smtClean="0"/>
              <a:t>. Can use </a:t>
            </a:r>
            <a:r>
              <a:rPr lang="en-US" baseline="0" dirty="0" err="1" smtClean="0"/>
              <a:t>github</a:t>
            </a:r>
            <a:r>
              <a:rPr lang="en-US" baseline="0" dirty="0" smtClean="0"/>
              <a:t> for windows, </a:t>
            </a:r>
            <a:r>
              <a:rPr lang="en-US" baseline="0" dirty="0" err="1" smtClean="0"/>
              <a:t>git</a:t>
            </a:r>
            <a:r>
              <a:rPr lang="en-US" baseline="0" dirty="0" smtClean="0"/>
              <a:t> in visual studio or </a:t>
            </a:r>
            <a:r>
              <a:rPr lang="en-US" baseline="0" dirty="0" err="1" smtClean="0"/>
              <a:t>git</a:t>
            </a:r>
            <a:r>
              <a:rPr lang="en-US" baseline="0" dirty="0" smtClean="0"/>
              <a:t> on the command line.</a:t>
            </a:r>
          </a:p>
          <a:p>
            <a:r>
              <a:rPr lang="en-US" baseline="0" dirty="0" smtClean="0"/>
              <a:t>I prefer command line.</a:t>
            </a:r>
          </a:p>
          <a:p>
            <a:endParaRPr lang="en-US" baseline="0" dirty="0" smtClean="0"/>
          </a:p>
          <a:p>
            <a:r>
              <a:rPr lang="en-US" baseline="0" dirty="0" smtClean="0"/>
              <a:t>Issues – you all know</a:t>
            </a:r>
          </a:p>
          <a:p>
            <a:r>
              <a:rPr lang="en-US" baseline="0" dirty="0" smtClean="0"/>
              <a:t>PR – fix something/add something</a:t>
            </a:r>
          </a:p>
          <a:p>
            <a:r>
              <a:rPr lang="en-US" baseline="0" dirty="0" smtClean="0"/>
              <a:t>Wiki – Learn about the PnP project, how to get started, community call schedule, </a:t>
            </a:r>
            <a:r>
              <a:rPr lang="en-US" baseline="0" dirty="0" err="1" smtClean="0"/>
              <a:t>etc</a:t>
            </a:r>
            <a:endParaRPr lang="en-US" baseline="0" dirty="0" smtClean="0"/>
          </a:p>
          <a:p>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Master merge first Friday of the month</a:t>
            </a:r>
          </a:p>
          <a:p>
            <a:endParaRPr lang="en-US" baseline="0" dirty="0" smtClean="0"/>
          </a:p>
        </p:txBody>
      </p:sp>
      <p:sp>
        <p:nvSpPr>
          <p:cNvPr id="4" name="Date Placeholder 3"/>
          <p:cNvSpPr>
            <a:spLocks noGrp="1"/>
          </p:cNvSpPr>
          <p:nvPr>
            <p:ph type="dt" idx="10"/>
          </p:nvPr>
        </p:nvSpPr>
        <p:spPr/>
        <p:txBody>
          <a:bodyPr/>
          <a:lstStyle/>
          <a:p>
            <a:fld id="{0A525DF3-B6D2-4112-9DB4-5600254E3DE2}" type="datetime1">
              <a:rPr lang="en-US" smtClean="0"/>
              <a:t>6/3/2015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99959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Walk</a:t>
            </a:r>
            <a:r>
              <a:rPr lang="en-US" baseline="0" dirty="0" smtClean="0"/>
              <a:t> through the dirs. Show a few examples after this.</a:t>
            </a:r>
          </a:p>
          <a:p>
            <a:endParaRPr lang="en-US" dirty="0" smtClean="0"/>
          </a:p>
          <a:p>
            <a:r>
              <a:rPr lang="en-US" dirty="0" smtClean="0"/>
              <a:t>Assemblies:</a:t>
            </a:r>
            <a:r>
              <a:rPr lang="en-US" baseline="0" dirty="0" smtClean="0"/>
              <a:t> Latest 15/16</a:t>
            </a:r>
          </a:p>
          <a:p>
            <a:r>
              <a:rPr lang="en-US" baseline="0" dirty="0" smtClean="0"/>
              <a:t>Binaries: PS installer</a:t>
            </a:r>
          </a:p>
          <a:p>
            <a:r>
              <a:rPr lang="en-US" baseline="0" dirty="0" smtClean="0"/>
              <a:t>Components: standalone components, easy to integrate into apps</a:t>
            </a:r>
          </a:p>
          <a:p>
            <a:r>
              <a:rPr lang="en-US" baseline="0" dirty="0" smtClean="0"/>
              <a:t>Core: extension methods. Will show later.</a:t>
            </a:r>
          </a:p>
          <a:p>
            <a:r>
              <a:rPr lang="en-US" baseline="0" dirty="0" smtClean="0"/>
              <a:t>Reference: Old FTC solution to use in training, demos for FTC-&gt; cloud</a:t>
            </a:r>
          </a:p>
          <a:p>
            <a:r>
              <a:rPr lang="en-US" baseline="0" dirty="0" smtClean="0"/>
              <a:t>Samples: Small demo </a:t>
            </a:r>
            <a:r>
              <a:rPr lang="en-US" baseline="0" dirty="0" err="1" smtClean="0"/>
              <a:t>proj</a:t>
            </a:r>
            <a:r>
              <a:rPr lang="en-US" baseline="0" dirty="0" smtClean="0"/>
              <a:t> to show how to solve common problems. Not </a:t>
            </a:r>
            <a:r>
              <a:rPr lang="en-US" baseline="0" dirty="0" err="1" smtClean="0"/>
              <a:t>dependant</a:t>
            </a:r>
            <a:r>
              <a:rPr lang="en-US" baseline="0" dirty="0" smtClean="0"/>
              <a:t> on Core</a:t>
            </a:r>
          </a:p>
          <a:p>
            <a:r>
              <a:rPr lang="en-US" baseline="0" dirty="0" smtClean="0"/>
              <a:t>Scenarios: Shows how the Core library can be used</a:t>
            </a:r>
          </a:p>
          <a:p>
            <a:r>
              <a:rPr lang="en-US" baseline="0" dirty="0" smtClean="0"/>
              <a:t>Solutions: Shows more complex solutions.</a:t>
            </a:r>
          </a:p>
          <a:p>
            <a:r>
              <a:rPr lang="en-US" baseline="0" dirty="0" smtClean="0"/>
              <a:t>Transformation: Empty folder right now. Will be interesting in the future. Transformation of FTC code</a:t>
            </a:r>
          </a:p>
        </p:txBody>
      </p:sp>
      <p:sp>
        <p:nvSpPr>
          <p:cNvPr id="4" name="Date Placeholder 3"/>
          <p:cNvSpPr>
            <a:spLocks noGrp="1"/>
          </p:cNvSpPr>
          <p:nvPr>
            <p:ph type="dt" idx="10"/>
          </p:nvPr>
        </p:nvSpPr>
        <p:spPr/>
        <p:txBody>
          <a:bodyPr/>
          <a:lstStyle/>
          <a:p>
            <a:fld id="{0A525DF3-B6D2-4112-9DB4-5600254E3DE2}" type="datetime1">
              <a:rPr lang="en-US" smtClean="0"/>
              <a:t>6/3/2015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80285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Small demo </a:t>
            </a:r>
            <a:r>
              <a:rPr lang="en-US" baseline="0" dirty="0" err="1" smtClean="0"/>
              <a:t>proj</a:t>
            </a:r>
            <a:r>
              <a:rPr lang="en-US" baseline="0" dirty="0" smtClean="0"/>
              <a:t> to show how to solve common problems. Not </a:t>
            </a:r>
            <a:r>
              <a:rPr lang="en-US" baseline="0" dirty="0" err="1" smtClean="0"/>
              <a:t>dependant</a:t>
            </a:r>
            <a:r>
              <a:rPr lang="en-US" baseline="0" dirty="0" smtClean="0"/>
              <a:t> on Core</a:t>
            </a:r>
            <a:endParaRPr lang="en-US" dirty="0" smtClean="0"/>
          </a:p>
          <a:p>
            <a:endParaRPr lang="en-US" dirty="0" smtClean="0"/>
          </a:p>
          <a:p>
            <a:r>
              <a:rPr lang="en-US" dirty="0" err="1" smtClean="0"/>
              <a:t>Branding.SetThemeToSite</a:t>
            </a:r>
            <a:r>
              <a:rPr lang="en-US" dirty="0" smtClean="0"/>
              <a:t> –</a:t>
            </a:r>
            <a:r>
              <a:rPr lang="en-US" baseline="0" dirty="0" smtClean="0"/>
              <a:t> Apply theme to site</a:t>
            </a:r>
            <a:endParaRPr lang="en-US" dirty="0" smtClean="0"/>
          </a:p>
          <a:p>
            <a:r>
              <a:rPr lang="en-US" dirty="0" err="1" smtClean="0"/>
              <a:t>Branding.DisplayTemplats</a:t>
            </a:r>
            <a:r>
              <a:rPr lang="en-US" baseline="0" dirty="0" smtClean="0"/>
              <a:t> – Mobile friendly display template in CSWP</a:t>
            </a:r>
          </a:p>
          <a:p>
            <a:r>
              <a:rPr lang="en-US" baseline="0" dirty="0" err="1" smtClean="0"/>
              <a:t>Cure.BulkUserProfileUpdater</a:t>
            </a:r>
            <a:r>
              <a:rPr lang="en-US" baseline="0" dirty="0" smtClean="0"/>
              <a:t> – Bulk update from CSV, extract from LDAP with </a:t>
            </a:r>
            <a:r>
              <a:rPr lang="en-US" baseline="0" dirty="0" err="1" smtClean="0"/>
              <a:t>auth</a:t>
            </a:r>
            <a:endParaRPr lang="en-US" baseline="0" dirty="0" smtClean="0"/>
          </a:p>
          <a:p>
            <a:r>
              <a:rPr lang="en-US" baseline="0" dirty="0" err="1" smtClean="0"/>
              <a:t>Core.LargeFileUpload</a:t>
            </a:r>
            <a:r>
              <a:rPr lang="en-US" baseline="0" dirty="0" smtClean="0"/>
              <a:t> – Upload large files</a:t>
            </a:r>
          </a:p>
          <a:p>
            <a:r>
              <a:rPr lang="en-US" baseline="0" dirty="0" err="1" smtClean="0"/>
              <a:t>Core.PermissionsListing</a:t>
            </a:r>
            <a:r>
              <a:rPr lang="en-US" baseline="0" dirty="0" smtClean="0"/>
              <a:t> – Pull permissions from </a:t>
            </a:r>
            <a:r>
              <a:rPr lang="en-US" baseline="0" dirty="0" err="1" smtClean="0"/>
              <a:t>sitecollection</a:t>
            </a:r>
            <a:endParaRPr lang="en-US" baseline="0" dirty="0" smtClean="0"/>
          </a:p>
          <a:p>
            <a:endParaRPr lang="en-US" baseline="0" dirty="0" smtClean="0"/>
          </a:p>
          <a:p>
            <a:r>
              <a:rPr lang="en-US" baseline="0" dirty="0" smtClean="0"/>
              <a:t>Also demos Workflows, Provisioning, Search, </a:t>
            </a:r>
            <a:r>
              <a:rPr lang="en-US" baseline="0" dirty="0" err="1" smtClean="0"/>
              <a:t>OfficeGraph</a:t>
            </a:r>
            <a:r>
              <a:rPr lang="en-US" baseline="0" dirty="0" smtClean="0"/>
              <a:t>, Office 365 </a:t>
            </a:r>
            <a:r>
              <a:rPr lang="en-US" baseline="0" dirty="0" err="1" smtClean="0"/>
              <a:t>apis</a:t>
            </a:r>
            <a:r>
              <a:rPr lang="en-US" baseline="0" dirty="0" smtClean="0"/>
              <a:t> </a:t>
            </a:r>
            <a:r>
              <a:rPr lang="en-US" baseline="0" dirty="0" err="1" smtClean="0"/>
              <a:t>etc</a:t>
            </a:r>
            <a:endParaRPr lang="en-US" dirty="0"/>
          </a:p>
        </p:txBody>
      </p:sp>
      <p:sp>
        <p:nvSpPr>
          <p:cNvPr id="4" name="Date Placeholder 3"/>
          <p:cNvSpPr>
            <a:spLocks noGrp="1"/>
          </p:cNvSpPr>
          <p:nvPr>
            <p:ph type="dt" idx="10"/>
          </p:nvPr>
        </p:nvSpPr>
        <p:spPr/>
        <p:txBody>
          <a:bodyPr/>
          <a:lstStyle/>
          <a:p>
            <a:fld id="{0A525DF3-B6D2-4112-9DB4-5600254E3DE2}" type="datetime1">
              <a:rPr lang="en-US" smtClean="0"/>
              <a:t>6/3/2015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75098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Components: standalone components, easy to integrate into apps</a:t>
            </a:r>
          </a:p>
        </p:txBody>
      </p:sp>
      <p:sp>
        <p:nvSpPr>
          <p:cNvPr id="4" name="Date Placeholder 3"/>
          <p:cNvSpPr>
            <a:spLocks noGrp="1"/>
          </p:cNvSpPr>
          <p:nvPr>
            <p:ph type="dt" idx="10"/>
          </p:nvPr>
        </p:nvSpPr>
        <p:spPr/>
        <p:txBody>
          <a:bodyPr/>
          <a:lstStyle/>
          <a:p>
            <a:fld id="{0A525DF3-B6D2-4112-9DB4-5600254E3DE2}" type="datetime1">
              <a:rPr lang="en-US" smtClean="0"/>
              <a:t>6/3/2015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22951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Scenarios: Shows how the Core library can be used</a:t>
            </a:r>
            <a:endParaRPr lang="en-US" dirty="0" smtClean="0"/>
          </a:p>
          <a:p>
            <a:endParaRPr lang="en-US" dirty="0" smtClean="0"/>
          </a:p>
          <a:p>
            <a:r>
              <a:rPr lang="en-US" dirty="0" err="1" smtClean="0"/>
              <a:t>Core.Dialog</a:t>
            </a:r>
            <a:r>
              <a:rPr lang="en-US" dirty="0" smtClean="0"/>
              <a:t> –</a:t>
            </a:r>
            <a:r>
              <a:rPr lang="en-US" baseline="0" dirty="0" smtClean="0"/>
              <a:t> Shows how to show an app inside a dialog</a:t>
            </a:r>
          </a:p>
          <a:p>
            <a:r>
              <a:rPr lang="en-US" baseline="0" dirty="0" err="1" smtClean="0"/>
              <a:t>Core.FileUpload</a:t>
            </a:r>
            <a:r>
              <a:rPr lang="en-US" baseline="0" dirty="0" smtClean="0"/>
              <a:t> – Upload large file from within </a:t>
            </a:r>
            <a:r>
              <a:rPr lang="en-US" baseline="0" dirty="0" err="1" smtClean="0"/>
              <a:t>sharepoint</a:t>
            </a:r>
            <a:r>
              <a:rPr lang="en-US" baseline="0" dirty="0" smtClean="0"/>
              <a:t> app</a:t>
            </a:r>
          </a:p>
          <a:p>
            <a:endParaRPr lang="en-US" baseline="0" dirty="0" smtClean="0"/>
          </a:p>
          <a:p>
            <a:r>
              <a:rPr lang="en-US" baseline="0" dirty="0" err="1" smtClean="0"/>
              <a:t>ECM.AutoTagging</a:t>
            </a:r>
            <a:endParaRPr lang="en-US" dirty="0"/>
          </a:p>
        </p:txBody>
      </p:sp>
      <p:sp>
        <p:nvSpPr>
          <p:cNvPr id="4" name="Date Placeholder 3"/>
          <p:cNvSpPr>
            <a:spLocks noGrp="1"/>
          </p:cNvSpPr>
          <p:nvPr>
            <p:ph type="dt" idx="10"/>
          </p:nvPr>
        </p:nvSpPr>
        <p:spPr/>
        <p:txBody>
          <a:bodyPr/>
          <a:lstStyle/>
          <a:p>
            <a:fld id="{0A525DF3-B6D2-4112-9DB4-5600254E3DE2}" type="datetime1">
              <a:rPr lang="en-US" smtClean="0"/>
              <a:t>6/3/2015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37616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Solutions: Shows more complex solutions.</a:t>
            </a:r>
          </a:p>
        </p:txBody>
      </p:sp>
      <p:sp>
        <p:nvSpPr>
          <p:cNvPr id="4" name="Date Placeholder 3"/>
          <p:cNvSpPr>
            <a:spLocks noGrp="1"/>
          </p:cNvSpPr>
          <p:nvPr>
            <p:ph type="dt" idx="10"/>
          </p:nvPr>
        </p:nvSpPr>
        <p:spPr/>
        <p:txBody>
          <a:bodyPr/>
          <a:lstStyle/>
          <a:p>
            <a:fld id="{0A525DF3-B6D2-4112-9DB4-5600254E3DE2}" type="datetime1">
              <a:rPr lang="en-US" smtClean="0"/>
              <a:t>6/3/2015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974265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3" name="TextBox 2"/>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pic>
        <p:nvPicPr>
          <p:cNvPr id="7" name="Picture 6"/>
          <p:cNvPicPr>
            <a:picLocks noChangeAspect="1"/>
          </p:cNvPicPr>
          <p:nvPr userDrawn="1"/>
        </p:nvPicPr>
        <p:blipFill>
          <a:blip r:embed="rId3"/>
          <a:stretch>
            <a:fillRect/>
          </a:stretch>
        </p:blipFill>
        <p:spPr>
          <a:xfrm>
            <a:off x="8856324" y="5339575"/>
            <a:ext cx="3234046" cy="1430509"/>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stretch>
            <a:fillRect/>
          </a:stretch>
        </p:blipFill>
        <p:spPr>
          <a:xfrm>
            <a:off x="9855976" y="5781749"/>
            <a:ext cx="2234394"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stretch>
            <a:fillRect/>
          </a:stretch>
        </p:blipFill>
        <p:spPr>
          <a:xfrm>
            <a:off x="9855976" y="5781749"/>
            <a:ext cx="2232030" cy="988335"/>
          </a:xfrm>
          <a:prstGeom prst="rect">
            <a:avLst/>
          </a:prstGeom>
        </p:spPr>
      </p:pic>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1"/>
                </a:solidFill>
              </a:rPr>
              <a:t>”</a:t>
            </a:r>
            <a:r>
              <a:rPr lang="fi-FI" sz="1600" i="1" spc="-70" dirty="0" err="1" smtClean="0">
                <a:solidFill>
                  <a:schemeClr val="tx1"/>
                </a:solidFill>
              </a:rPr>
              <a:t>Sharing</a:t>
            </a:r>
            <a:r>
              <a:rPr lang="fi-FI" sz="1600" i="1" spc="-70" baseline="0" dirty="0" smtClean="0">
                <a:solidFill>
                  <a:schemeClr val="tx1"/>
                </a:solidFill>
              </a:rPr>
              <a:t> is </a:t>
            </a:r>
            <a:r>
              <a:rPr lang="fi-FI" sz="1600" i="1" spc="-70" baseline="0" dirty="0" err="1" smtClean="0">
                <a:solidFill>
                  <a:schemeClr val="tx1"/>
                </a:solidFill>
              </a:rPr>
              <a:t>caring</a:t>
            </a:r>
            <a:r>
              <a:rPr lang="fi-FI" sz="1600" i="1" spc="-70" dirty="0" smtClean="0">
                <a:solidFill>
                  <a:schemeClr val="tx1"/>
                </a:solidFill>
              </a:rPr>
              <a:t>”</a:t>
            </a:r>
            <a:endParaRPr lang="en-US" sz="1600" i="1" spc="-70" dirty="0" smtClean="0">
              <a:solidFill>
                <a:schemeClr val="tx1"/>
              </a:solidFill>
            </a:endParaRPr>
          </a:p>
        </p:txBody>
      </p:sp>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2030"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51090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757" t="13637" r="1" b="-1137"/>
          <a:stretch/>
        </p:blipFill>
        <p:spPr bwMode="auto">
          <a:xfrm>
            <a:off x="-1" y="1"/>
            <a:ext cx="12188826"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4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2.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 id="2147484279" r:id="rId29"/>
    <p:sldLayoutId id="2147484283" r:id="rId30"/>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90.png"/></Relationships>
</file>

<file path=ppt/slides/_rels/slide13.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0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emf"/><Relationship Id="rId3" Type="http://schemas.openxmlformats.org/officeDocument/2006/relationships/image" Target="../media/image23.png"/><Relationship Id="rId7" Type="http://schemas.openxmlformats.org/officeDocument/2006/relationships/image" Target="../media/image26.emf"/><Relationship Id="rId12" Type="http://schemas.openxmlformats.org/officeDocument/2006/relationships/image" Target="../media/image30.emf"/><Relationship Id="rId2" Type="http://schemas.openxmlformats.org/officeDocument/2006/relationships/notesSlide" Target="../notesSlides/notesSlide15.xml"/><Relationship Id="rId16" Type="http://schemas.openxmlformats.org/officeDocument/2006/relationships/image" Target="../media/image33.png"/><Relationship Id="rId1" Type="http://schemas.openxmlformats.org/officeDocument/2006/relationships/slideLayout" Target="../slideLayouts/slideLayout23.xml"/><Relationship Id="rId6" Type="http://schemas.openxmlformats.org/officeDocument/2006/relationships/image" Target="../media/image25.emf"/><Relationship Id="rId11" Type="http://schemas.microsoft.com/office/2007/relationships/hdphoto" Target="../media/hdphoto2.wdp"/><Relationship Id="rId5" Type="http://schemas.microsoft.com/office/2007/relationships/hdphoto" Target="../media/hdphoto1.wdp"/><Relationship Id="rId15" Type="http://schemas.openxmlformats.org/officeDocument/2006/relationships/image" Target="../media/image17.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28.emf"/><Relationship Id="rId1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OfficeDev/PnP/wiki/contributing-to-Office-365-developer-patterns-and-practices"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5.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PnP Community </a:t>
            </a:r>
            <a:r>
              <a:rPr lang="en-US" dirty="0" smtClean="0"/>
              <a:t>Information –May 2015 SSUG Gothenburg</a:t>
            </a:r>
            <a:endParaRPr lang="en-US" dirty="0"/>
          </a:p>
        </p:txBody>
      </p:sp>
      <p:sp>
        <p:nvSpPr>
          <p:cNvPr id="6" name="Text Placeholder 5"/>
          <p:cNvSpPr>
            <a:spLocks noGrp="1"/>
          </p:cNvSpPr>
          <p:nvPr>
            <p:ph type="body" sz="quarter" idx="12"/>
          </p:nvPr>
        </p:nvSpPr>
        <p:spPr/>
        <p:txBody>
          <a:bodyPr/>
          <a:lstStyle/>
          <a:p>
            <a:r>
              <a:rPr lang="en-US" dirty="0" smtClean="0"/>
              <a:t>Patrik </a:t>
            </a:r>
            <a:r>
              <a:rPr lang="en-US" dirty="0" err="1" smtClean="0"/>
              <a:t>Bj</a:t>
            </a:r>
            <a:r>
              <a:rPr lang="sv-SE" dirty="0" err="1" smtClean="0"/>
              <a:t>örklund</a:t>
            </a:r>
            <a:r>
              <a:rPr lang="sv-SE" dirty="0" smtClean="0"/>
              <a:t> @</a:t>
            </a:r>
            <a:r>
              <a:rPr lang="sv-SE" dirty="0" err="1" smtClean="0"/>
              <a:t>pbjorklund</a:t>
            </a:r>
            <a:endParaRPr lang="en-US" dirty="0"/>
          </a:p>
        </p:txBody>
      </p:sp>
      <p:sp>
        <p:nvSpPr>
          <p:cNvPr id="4" name="TextBox 3"/>
          <p:cNvSpPr txBox="1"/>
          <p:nvPr/>
        </p:nvSpPr>
        <p:spPr>
          <a:xfrm>
            <a:off x="0" y="0"/>
            <a:ext cx="7207248" cy="1141926"/>
          </a:xfrm>
          <a:prstGeom prst="rect">
            <a:avLst/>
          </a:prstGeom>
          <a:noFill/>
        </p:spPr>
        <p:txBody>
          <a:bodyPr wrap="square" lIns="179114" tIns="143293" rIns="179114" bIns="143293" rtlCol="0">
            <a:spAutoFit/>
          </a:bodyPr>
          <a:lstStyle/>
          <a:p>
            <a:pPr defTabSz="913375">
              <a:lnSpc>
                <a:spcPct val="90000"/>
              </a:lnSpc>
              <a:spcAft>
                <a:spcPts val="588"/>
              </a:spcAft>
            </a:pPr>
            <a:r>
              <a:rPr lang="en-US" sz="2800" u="sng" dirty="0" smtClean="0">
                <a:solidFill>
                  <a:schemeClr val="tx1">
                    <a:lumMod val="65000"/>
                    <a:lumOff val="35000"/>
                  </a:schemeClr>
                </a:solidFill>
                <a:latin typeface="Segoe UI Light"/>
              </a:rPr>
              <a:t>aka.ms/</a:t>
            </a:r>
            <a:r>
              <a:rPr lang="en-US" sz="2800" u="sng" dirty="0" err="1" smtClean="0">
                <a:solidFill>
                  <a:schemeClr val="tx1">
                    <a:lumMod val="65000"/>
                    <a:lumOff val="35000"/>
                  </a:schemeClr>
                </a:solidFill>
                <a:latin typeface="Segoe UI Light"/>
              </a:rPr>
              <a:t>OfficeDevPnP</a:t>
            </a:r>
            <a:endParaRPr lang="en-US" sz="2800" u="sng" dirty="0" smtClean="0">
              <a:solidFill>
                <a:schemeClr val="tx1">
                  <a:lumMod val="65000"/>
                  <a:lumOff val="35000"/>
                </a:schemeClr>
              </a:solidFill>
              <a:latin typeface="Segoe UI Light"/>
            </a:endParaRPr>
          </a:p>
          <a:p>
            <a:pPr defTabSz="913375">
              <a:lnSpc>
                <a:spcPct val="90000"/>
              </a:lnSpc>
              <a:spcAft>
                <a:spcPts val="588"/>
              </a:spcAft>
            </a:pPr>
            <a:r>
              <a:rPr lang="en-US" sz="2800" u="sng" dirty="0" smtClean="0">
                <a:solidFill>
                  <a:schemeClr val="tx1">
                    <a:lumMod val="65000"/>
                    <a:lumOff val="35000"/>
                  </a:schemeClr>
                </a:solidFill>
                <a:latin typeface="Segoe UI Light"/>
              </a:rPr>
              <a:t>aka.ms/</a:t>
            </a:r>
            <a:r>
              <a:rPr lang="en-US" sz="2800" u="sng" dirty="0" err="1" smtClean="0">
                <a:solidFill>
                  <a:schemeClr val="tx1">
                    <a:lumMod val="65000"/>
                    <a:lumOff val="35000"/>
                  </a:schemeClr>
                </a:solidFill>
                <a:latin typeface="Segoe UI Light"/>
              </a:rPr>
              <a:t>OfficeDevPnPYammer</a:t>
            </a:r>
            <a:endParaRPr lang="en-US" sz="4000" u="sng" dirty="0">
              <a:solidFill>
                <a:schemeClr val="tx1">
                  <a:lumMod val="65000"/>
                  <a:lumOff val="35000"/>
                </a:schemeClr>
              </a:solidFill>
              <a:latin typeface="Segoe UI Light"/>
            </a:endParaRPr>
          </a:p>
        </p:txBody>
      </p:sp>
    </p:spTree>
    <p:extLst>
      <p:ext uri="{BB962C8B-B14F-4D97-AF65-F5344CB8AC3E}">
        <p14:creationId xmlns:p14="http://schemas.microsoft.com/office/powerpoint/2010/main" val="4892465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PnP </a:t>
            </a:r>
            <a:r>
              <a:rPr lang="en-US" dirty="0" smtClean="0"/>
              <a:t>– Solutions</a:t>
            </a:r>
            <a:endParaRPr lang="en-US" dirty="0"/>
          </a:p>
        </p:txBody>
      </p:sp>
      <p:pic>
        <p:nvPicPr>
          <p:cNvPr id="5" name="Bildobjekt 4"/>
          <p:cNvPicPr>
            <a:picLocks noChangeAspect="1"/>
          </p:cNvPicPr>
          <p:nvPr/>
        </p:nvPicPr>
        <p:blipFill>
          <a:blip r:embed="rId3"/>
          <a:stretch>
            <a:fillRect/>
          </a:stretch>
        </p:blipFill>
        <p:spPr>
          <a:xfrm>
            <a:off x="683924" y="976497"/>
            <a:ext cx="9758198" cy="4921281"/>
          </a:xfrm>
          <a:prstGeom prst="rect">
            <a:avLst/>
          </a:prstGeom>
        </p:spPr>
      </p:pic>
    </p:spTree>
    <p:extLst>
      <p:ext uri="{BB962C8B-B14F-4D97-AF65-F5344CB8AC3E}">
        <p14:creationId xmlns:p14="http://schemas.microsoft.com/office/powerpoint/2010/main" val="38211541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sz="7200" dirty="0" err="1" smtClean="0"/>
              <a:t>OfficeDevPnP.Core</a:t>
            </a:r>
            <a:endParaRPr lang="sv-SE" sz="7200" dirty="0"/>
          </a:p>
        </p:txBody>
      </p:sp>
    </p:spTree>
    <p:extLst>
      <p:ext uri="{BB962C8B-B14F-4D97-AF65-F5344CB8AC3E}">
        <p14:creationId xmlns:p14="http://schemas.microsoft.com/office/powerpoint/2010/main" val="10790372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smtClean="0"/>
              <a:t>PnP – (Add CT to </a:t>
            </a:r>
            <a:r>
              <a:rPr lang="en-US" sz="4800" dirty="0"/>
              <a:t>List w/o </a:t>
            </a:r>
            <a:r>
              <a:rPr lang="en-US" sz="4800" dirty="0" err="1" smtClean="0"/>
              <a:t>OfficeDevPnP.Core</a:t>
            </a:r>
            <a:r>
              <a:rPr lang="en-US" sz="4800" dirty="0" smtClean="0"/>
              <a:t>)</a:t>
            </a:r>
            <a:endParaRPr lang="en-US" sz="4800"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Program 1"/>
              <p:cNvGraphicFramePr>
                <a:graphicFrameLocks noGrp="1"/>
              </p:cNvGraphicFramePr>
              <p:nvPr>
                <p:extLst>
                  <p:ext uri="{D42A27DB-BD31-4B8C-83A1-F6EECF244321}">
                    <p14:modId xmlns:p14="http://schemas.microsoft.com/office/powerpoint/2010/main" val="116859365"/>
                  </p:ext>
                </p:extLst>
              </p:nvPr>
            </p:nvGraphicFramePr>
            <p:xfrm>
              <a:off x="519112" y="976497"/>
              <a:ext cx="11149013" cy="489362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Program 1"/>
              <p:cNvPicPr>
                <a:picLocks noGrp="1" noRot="1" noChangeAspect="1" noMove="1" noResize="1" noEditPoints="1" noAdjustHandles="1" noChangeArrowheads="1" noChangeShapeType="1"/>
              </p:cNvPicPr>
              <p:nvPr/>
            </p:nvPicPr>
            <p:blipFill>
              <a:blip r:embed="rId4"/>
              <a:stretch>
                <a:fillRect/>
              </a:stretch>
            </p:blipFill>
            <p:spPr>
              <a:xfrm>
                <a:off x="519112" y="976497"/>
                <a:ext cx="11149013" cy="4893624"/>
              </a:xfrm>
              <a:prstGeom prst="rect">
                <a:avLst/>
              </a:prstGeom>
            </p:spPr>
          </p:pic>
        </mc:Fallback>
      </mc:AlternateContent>
    </p:spTree>
    <p:extLst>
      <p:ext uri="{BB962C8B-B14F-4D97-AF65-F5344CB8AC3E}">
        <p14:creationId xmlns:p14="http://schemas.microsoft.com/office/powerpoint/2010/main" val="21192094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PnP – </a:t>
            </a:r>
            <a:r>
              <a:rPr lang="en-US" sz="4800" dirty="0" smtClean="0"/>
              <a:t>(</a:t>
            </a:r>
            <a:r>
              <a:rPr lang="en-US" sz="4800" dirty="0"/>
              <a:t>Add CT to List </a:t>
            </a:r>
            <a:r>
              <a:rPr lang="en-US" sz="4800" dirty="0" smtClean="0"/>
              <a:t>w </a:t>
            </a:r>
            <a:r>
              <a:rPr lang="en-US" sz="4800" dirty="0" err="1" smtClean="0"/>
              <a:t>OfficeDevPnP.Core</a:t>
            </a:r>
            <a:r>
              <a:rPr lang="en-US" sz="4800" dirty="0" smtClean="0"/>
              <a:t>)</a:t>
            </a:r>
            <a:endParaRPr lang="en-US" sz="4800"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Program 1"/>
              <p:cNvGraphicFramePr>
                <a:graphicFrameLocks noGrp="1"/>
              </p:cNvGraphicFramePr>
              <p:nvPr>
                <p:extLst>
                  <p:ext uri="{D42A27DB-BD31-4B8C-83A1-F6EECF244321}">
                    <p14:modId xmlns:p14="http://schemas.microsoft.com/office/powerpoint/2010/main" val="2107305160"/>
                  </p:ext>
                </p:extLst>
              </p:nvPr>
            </p:nvGraphicFramePr>
            <p:xfrm>
              <a:off x="519112" y="976497"/>
              <a:ext cx="11149013" cy="489362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Program 1"/>
              <p:cNvPicPr>
                <a:picLocks noGrp="1" noRot="1" noChangeAspect="1" noMove="1" noResize="1" noEditPoints="1" noAdjustHandles="1" noChangeArrowheads="1" noChangeShapeType="1"/>
              </p:cNvPicPr>
              <p:nvPr/>
            </p:nvPicPr>
            <p:blipFill>
              <a:blip r:embed="rId4"/>
              <a:stretch>
                <a:fillRect/>
              </a:stretch>
            </p:blipFill>
            <p:spPr>
              <a:xfrm>
                <a:off x="519112" y="976497"/>
                <a:ext cx="11149013" cy="4893624"/>
              </a:xfrm>
              <a:prstGeom prst="rect">
                <a:avLst/>
              </a:prstGeom>
            </p:spPr>
          </p:pic>
        </mc:Fallback>
      </mc:AlternateContent>
    </p:spTree>
    <p:extLst>
      <p:ext uri="{BB962C8B-B14F-4D97-AF65-F5344CB8AC3E}">
        <p14:creationId xmlns:p14="http://schemas.microsoft.com/office/powerpoint/2010/main" val="19172237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sz="7200" dirty="0" err="1" smtClean="0"/>
              <a:t>OfficeDevPnP.Core.Provisioning</a:t>
            </a:r>
            <a:r>
              <a:rPr lang="en-US" sz="7200" dirty="0" smtClean="0"/>
              <a:t> </a:t>
            </a:r>
            <a:br>
              <a:rPr lang="en-US" sz="7200" dirty="0" smtClean="0"/>
            </a:br>
            <a:r>
              <a:rPr lang="en-US" sz="7200" dirty="0" smtClean="0"/>
              <a:t/>
            </a:r>
            <a:br>
              <a:rPr lang="en-US" sz="7200" dirty="0" smtClean="0"/>
            </a:br>
            <a:endParaRPr lang="sv-SE" sz="7200" dirty="0"/>
          </a:p>
        </p:txBody>
      </p:sp>
    </p:spTree>
    <p:extLst>
      <p:ext uri="{BB962C8B-B14F-4D97-AF65-F5344CB8AC3E}">
        <p14:creationId xmlns:p14="http://schemas.microsoft.com/office/powerpoint/2010/main" val="20999932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3732" y="3628092"/>
            <a:ext cx="1358759" cy="470672"/>
          </a:xfrm>
          <a:prstGeom prst="rect">
            <a:avLst/>
          </a:prstGeom>
        </p:spPr>
      </p:pic>
      <p:grpSp>
        <p:nvGrpSpPr>
          <p:cNvPr id="14" name="Group 13"/>
          <p:cNvGrpSpPr/>
          <p:nvPr/>
        </p:nvGrpSpPr>
        <p:grpSpPr>
          <a:xfrm>
            <a:off x="2282884" y="1305789"/>
            <a:ext cx="1549042" cy="2196555"/>
            <a:chOff x="1910561" y="1692190"/>
            <a:chExt cx="1095374" cy="1886775"/>
          </a:xfrm>
        </p:grpSpPr>
        <p:sp>
          <p:nvSpPr>
            <p:cNvPr id="4" name="Freeform 3"/>
            <p:cNvSpPr/>
            <p:nvPr/>
          </p:nvSpPr>
          <p:spPr>
            <a:xfrm>
              <a:off x="191056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Site Definition</a:t>
              </a:r>
            </a:p>
          </p:txBody>
        </p:sp>
        <p:sp>
          <p:nvSpPr>
            <p:cNvPr id="5" name="Freeform 4"/>
            <p:cNvSpPr/>
            <p:nvPr/>
          </p:nvSpPr>
          <p:spPr>
            <a:xfrm>
              <a:off x="1910561"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2"/>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No Office365</a:t>
              </a:r>
            </a:p>
            <a:p>
              <a:pPr marL="112679" lvl="1" indent="-112679" defTabSz="399853">
                <a:lnSpc>
                  <a:spcPct val="90000"/>
                </a:lnSpc>
                <a:spcBef>
                  <a:spcPct val="0"/>
                </a:spcBef>
                <a:spcAft>
                  <a:spcPct val="15000"/>
                </a:spcAft>
                <a:buChar char="••"/>
              </a:pPr>
              <a:r>
                <a:rPr lang="en-US" sz="1176" dirty="0"/>
                <a:t>Long term impact on costs</a:t>
              </a:r>
            </a:p>
            <a:p>
              <a:pPr marL="112679" lvl="1" indent="-112679" defTabSz="399853">
                <a:lnSpc>
                  <a:spcPct val="90000"/>
                </a:lnSpc>
                <a:spcBef>
                  <a:spcPct val="0"/>
                </a:spcBef>
                <a:spcAft>
                  <a:spcPct val="15000"/>
                </a:spcAft>
                <a:buChar char="••"/>
              </a:pPr>
              <a:r>
                <a:rPr lang="en-US" sz="1176" dirty="0"/>
                <a:t>Blocks transition to cloud</a:t>
              </a:r>
            </a:p>
            <a:p>
              <a:pPr marL="112679" lvl="1" indent="-112679" defTabSz="399853">
                <a:lnSpc>
                  <a:spcPct val="90000"/>
                </a:lnSpc>
                <a:spcBef>
                  <a:spcPct val="0"/>
                </a:spcBef>
                <a:spcAft>
                  <a:spcPct val="15000"/>
                </a:spcAft>
                <a:buChar char="••"/>
              </a:pPr>
              <a:r>
                <a:rPr lang="en-US" sz="1176" dirty="0"/>
                <a:t>Causes significant issues with future migration and upgrade</a:t>
              </a:r>
            </a:p>
          </p:txBody>
        </p:sp>
      </p:grpSp>
      <p:grpSp>
        <p:nvGrpSpPr>
          <p:cNvPr id="15" name="Group 14"/>
          <p:cNvGrpSpPr/>
          <p:nvPr/>
        </p:nvGrpSpPr>
        <p:grpSpPr>
          <a:xfrm>
            <a:off x="4061107" y="1305789"/>
            <a:ext cx="1549042" cy="2196555"/>
            <a:chOff x="3159289" y="1692190"/>
            <a:chExt cx="1095374" cy="1886775"/>
          </a:xfrm>
        </p:grpSpPr>
        <p:sp>
          <p:nvSpPr>
            <p:cNvPr id="6" name="Freeform 5"/>
            <p:cNvSpPr/>
            <p:nvPr/>
          </p:nvSpPr>
          <p:spPr>
            <a:xfrm>
              <a:off x="3159289"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Site Templates</a:t>
              </a:r>
            </a:p>
          </p:txBody>
        </p:sp>
        <p:sp>
          <p:nvSpPr>
            <p:cNvPr id="7" name="Freeform 6"/>
            <p:cNvSpPr/>
            <p:nvPr/>
          </p:nvSpPr>
          <p:spPr>
            <a:xfrm>
              <a:off x="3159289"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2"/>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Poor site collection creation story</a:t>
              </a:r>
            </a:p>
            <a:p>
              <a:pPr marL="112679" lvl="1" indent="-112679" defTabSz="399853">
                <a:lnSpc>
                  <a:spcPct val="90000"/>
                </a:lnSpc>
                <a:spcBef>
                  <a:spcPct val="0"/>
                </a:spcBef>
                <a:spcAft>
                  <a:spcPct val="15000"/>
                </a:spcAft>
                <a:buChar char="••"/>
              </a:pPr>
              <a:r>
                <a:rPr lang="en-US" sz="1176" dirty="0"/>
                <a:t>Negative impact on upgrades</a:t>
              </a:r>
            </a:p>
            <a:p>
              <a:pPr marL="112679" lvl="1" indent="-112679" defTabSz="399853">
                <a:lnSpc>
                  <a:spcPct val="90000"/>
                </a:lnSpc>
                <a:spcBef>
                  <a:spcPct val="0"/>
                </a:spcBef>
                <a:spcAft>
                  <a:spcPct val="15000"/>
                </a:spcAft>
                <a:buChar char="••"/>
              </a:pPr>
              <a:r>
                <a:rPr lang="en-US" sz="1176" dirty="0"/>
                <a:t>Causes additional maintenance costs with evergreen</a:t>
              </a:r>
            </a:p>
            <a:p>
              <a:pPr marL="112679" lvl="1" indent="-112679" defTabSz="399853">
                <a:lnSpc>
                  <a:spcPct val="90000"/>
                </a:lnSpc>
                <a:spcBef>
                  <a:spcPct val="0"/>
                </a:spcBef>
                <a:spcAft>
                  <a:spcPct val="15000"/>
                </a:spcAft>
                <a:buChar char="••"/>
              </a:pPr>
              <a:r>
                <a:rPr lang="en-US" sz="1176" dirty="0"/>
                <a:t>Not with publishing features</a:t>
              </a:r>
            </a:p>
          </p:txBody>
        </p:sp>
      </p:grpSp>
      <p:grpSp>
        <p:nvGrpSpPr>
          <p:cNvPr id="22" name="Group 21"/>
          <p:cNvGrpSpPr/>
          <p:nvPr/>
        </p:nvGrpSpPr>
        <p:grpSpPr>
          <a:xfrm>
            <a:off x="5859191" y="1297349"/>
            <a:ext cx="1549042" cy="2196555"/>
            <a:chOff x="4408016" y="1692190"/>
            <a:chExt cx="1095374" cy="1886775"/>
          </a:xfrm>
        </p:grpSpPr>
        <p:sp>
          <p:nvSpPr>
            <p:cNvPr id="8" name="Freeform 7"/>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Web Templates</a:t>
              </a:r>
            </a:p>
          </p:txBody>
        </p:sp>
        <p:sp>
          <p:nvSpPr>
            <p:cNvPr id="9" name="Freeform 8"/>
            <p:cNvSpPr/>
            <p:nvPr/>
          </p:nvSpPr>
          <p:spPr>
            <a:xfrm>
              <a:off x="4408016"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2"/>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Poor site collection creation story</a:t>
              </a:r>
            </a:p>
            <a:p>
              <a:pPr marL="112679" lvl="1" indent="-112679" defTabSz="399853">
                <a:lnSpc>
                  <a:spcPct val="90000"/>
                </a:lnSpc>
                <a:spcBef>
                  <a:spcPct val="0"/>
                </a:spcBef>
                <a:spcAft>
                  <a:spcPct val="15000"/>
                </a:spcAft>
                <a:buChar char="••"/>
              </a:pPr>
              <a:r>
                <a:rPr lang="en-US" sz="1176" dirty="0"/>
                <a:t>Causes maintenance costs with evergreen</a:t>
              </a:r>
            </a:p>
          </p:txBody>
        </p:sp>
      </p:grpSp>
      <p:grpSp>
        <p:nvGrpSpPr>
          <p:cNvPr id="25" name="Group 24"/>
          <p:cNvGrpSpPr/>
          <p:nvPr/>
        </p:nvGrpSpPr>
        <p:grpSpPr>
          <a:xfrm>
            <a:off x="7631888" y="1310134"/>
            <a:ext cx="1549042" cy="2196555"/>
            <a:chOff x="5656744" y="1692190"/>
            <a:chExt cx="1095374" cy="1886775"/>
          </a:xfrm>
        </p:grpSpPr>
        <p:sp>
          <p:nvSpPr>
            <p:cNvPr id="10" name="Freeform 9"/>
            <p:cNvSpPr/>
            <p:nvPr/>
          </p:nvSpPr>
          <p:spPr>
            <a:xfrm>
              <a:off x="5656744"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SP Server side provisioning</a:t>
              </a:r>
            </a:p>
          </p:txBody>
        </p:sp>
        <p:sp>
          <p:nvSpPr>
            <p:cNvPr id="11" name="Freeform 10"/>
            <p:cNvSpPr/>
            <p:nvPr/>
          </p:nvSpPr>
          <p:spPr>
            <a:xfrm>
              <a:off x="5656744"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2"/>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Provision </a:t>
              </a:r>
              <a:r>
                <a:rPr lang="en-US" sz="1176" dirty="0" err="1"/>
                <a:t>oob</a:t>
              </a:r>
              <a:r>
                <a:rPr lang="en-US" sz="1176" dirty="0"/>
                <a:t> sites, but modify them based on user selection and requirements</a:t>
              </a:r>
            </a:p>
            <a:p>
              <a:pPr marL="112679" lvl="1" indent="-112679" defTabSz="399853">
                <a:lnSpc>
                  <a:spcPct val="90000"/>
                </a:lnSpc>
                <a:spcBef>
                  <a:spcPct val="0"/>
                </a:spcBef>
                <a:spcAft>
                  <a:spcPct val="15000"/>
                </a:spcAft>
                <a:buChar char="••"/>
              </a:pPr>
              <a:r>
                <a:rPr lang="en-US" sz="1176" dirty="0"/>
                <a:t>Standardization of site creation in code</a:t>
              </a:r>
            </a:p>
            <a:p>
              <a:pPr marL="112679" lvl="1" indent="-112679" defTabSz="399853">
                <a:lnSpc>
                  <a:spcPct val="90000"/>
                </a:lnSpc>
                <a:spcBef>
                  <a:spcPct val="0"/>
                </a:spcBef>
                <a:spcAft>
                  <a:spcPct val="15000"/>
                </a:spcAft>
                <a:buChar char="••"/>
              </a:pPr>
              <a:r>
                <a:rPr lang="en-US" sz="1176" dirty="0"/>
                <a:t>No Office365</a:t>
              </a:r>
            </a:p>
          </p:txBody>
        </p:sp>
      </p:grpSp>
      <p:grpSp>
        <p:nvGrpSpPr>
          <p:cNvPr id="27" name="Group 26"/>
          <p:cNvGrpSpPr/>
          <p:nvPr/>
        </p:nvGrpSpPr>
        <p:grpSpPr>
          <a:xfrm>
            <a:off x="9424207" y="1319523"/>
            <a:ext cx="1549042" cy="2196555"/>
            <a:chOff x="6905471" y="1692190"/>
            <a:chExt cx="1095374" cy="1886775"/>
          </a:xfrm>
        </p:grpSpPr>
        <p:sp>
          <p:nvSpPr>
            <p:cNvPr id="12" name="Freeform 11"/>
            <p:cNvSpPr/>
            <p:nvPr/>
          </p:nvSpPr>
          <p:spPr>
            <a:xfrm>
              <a:off x="690547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Remote provisioning</a:t>
              </a:r>
            </a:p>
          </p:txBody>
        </p:sp>
        <p:sp>
          <p:nvSpPr>
            <p:cNvPr id="13" name="Freeform 12"/>
            <p:cNvSpPr/>
            <p:nvPr/>
          </p:nvSpPr>
          <p:spPr>
            <a:xfrm>
              <a:off x="6905471"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2"/>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CSOM supports creation of site collections only in Office365</a:t>
              </a:r>
            </a:p>
            <a:p>
              <a:pPr marL="112679" lvl="1" indent="-112679" defTabSz="399853">
                <a:lnSpc>
                  <a:spcPct val="90000"/>
                </a:lnSpc>
                <a:spcBef>
                  <a:spcPct val="0"/>
                </a:spcBef>
                <a:spcAft>
                  <a:spcPct val="15000"/>
                </a:spcAft>
                <a:buChar char="••"/>
              </a:pPr>
              <a:r>
                <a:rPr lang="en-US" sz="1176" dirty="0"/>
                <a:t>Standardization of site creation in code</a:t>
              </a:r>
            </a:p>
            <a:p>
              <a:pPr marL="112679" lvl="1" indent="-112679" defTabSz="399853">
                <a:lnSpc>
                  <a:spcPct val="90000"/>
                </a:lnSpc>
                <a:spcBef>
                  <a:spcPct val="0"/>
                </a:spcBef>
                <a:spcAft>
                  <a:spcPct val="15000"/>
                </a:spcAft>
                <a:buChar char="••"/>
              </a:pPr>
              <a:r>
                <a:rPr lang="en-US" sz="1176" dirty="0"/>
                <a:t>Can be done from any external system</a:t>
              </a:r>
            </a:p>
          </p:txBody>
        </p:sp>
      </p:grpSp>
      <p:sp>
        <p:nvSpPr>
          <p:cNvPr id="17" name="TextBox 16"/>
          <p:cNvSpPr txBox="1"/>
          <p:nvPr/>
        </p:nvSpPr>
        <p:spPr>
          <a:xfrm>
            <a:off x="589633" y="2336755"/>
            <a:ext cx="924111" cy="331813"/>
          </a:xfrm>
          <a:prstGeom prst="rect">
            <a:avLst/>
          </a:prstGeom>
          <a:noFill/>
        </p:spPr>
        <p:txBody>
          <a:bodyPr wrap="none" rtlCol="0">
            <a:spAutoFit/>
          </a:bodyPr>
          <a:lstStyle/>
          <a:p>
            <a:r>
              <a:rPr lang="en-US" sz="1568" b="1" dirty="0">
                <a:latin typeface="Segoe UI" panose="020B0502040204020203" pitchFamily="34" charset="0"/>
                <a:cs typeface="Segoe UI" panose="020B0502040204020203" pitchFamily="34" charset="0"/>
              </a:rPr>
              <a:t>Options</a:t>
            </a:r>
          </a:p>
        </p:txBody>
      </p:sp>
      <p:sp>
        <p:nvSpPr>
          <p:cNvPr id="18" name="TextBox 17"/>
          <p:cNvSpPr txBox="1"/>
          <p:nvPr/>
        </p:nvSpPr>
        <p:spPr>
          <a:xfrm>
            <a:off x="644010" y="4470432"/>
            <a:ext cx="1114288" cy="574751"/>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Options available</a:t>
            </a:r>
          </a:p>
        </p:txBody>
      </p:sp>
      <p:sp>
        <p:nvSpPr>
          <p:cNvPr id="19" name="TextBox 18"/>
          <p:cNvSpPr txBox="1"/>
          <p:nvPr/>
        </p:nvSpPr>
        <p:spPr>
          <a:xfrm>
            <a:off x="589633" y="5407398"/>
            <a:ext cx="1345460" cy="814449"/>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Cost impact (short and long term)</a:t>
            </a: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141" y="5468776"/>
            <a:ext cx="692380" cy="691694"/>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89422" y="5489010"/>
            <a:ext cx="692380" cy="692380"/>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58755" y="5489010"/>
            <a:ext cx="693065" cy="692380"/>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9448" y="5468776"/>
            <a:ext cx="692380" cy="691694"/>
          </a:xfrm>
          <a:prstGeom prst="rect">
            <a:avLst/>
          </a:prstGeom>
        </p:spPr>
      </p:pic>
      <p:sp>
        <p:nvSpPr>
          <p:cNvPr id="34" name="TextBox 33"/>
          <p:cNvSpPr txBox="1"/>
          <p:nvPr/>
        </p:nvSpPr>
        <p:spPr>
          <a:xfrm>
            <a:off x="632449" y="3628091"/>
            <a:ext cx="1125849" cy="573131"/>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Support in cloud</a:t>
            </a:r>
          </a:p>
        </p:txBody>
      </p:sp>
      <p:sp>
        <p:nvSpPr>
          <p:cNvPr id="2" name="Title 1"/>
          <p:cNvSpPr>
            <a:spLocks noGrp="1"/>
          </p:cNvSpPr>
          <p:nvPr>
            <p:ph type="title"/>
          </p:nvPr>
        </p:nvSpPr>
        <p:spPr/>
        <p:txBody>
          <a:bodyPr/>
          <a:lstStyle/>
          <a:p>
            <a:r>
              <a:rPr lang="en-US" dirty="0" smtClean="0"/>
              <a:t>Site Provisioning Options/Comparison</a:t>
            </a:r>
            <a:endParaRPr lang="en-US" dirty="0"/>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52537" y="5489010"/>
            <a:ext cx="692380" cy="691694"/>
          </a:xfrm>
          <a:prstGeom prst="rect">
            <a:avLst/>
          </a:prstGeom>
        </p:spPr>
      </p:pic>
      <p:pic>
        <p:nvPicPr>
          <p:cNvPr id="43" name="Picture 4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3799" y="3620558"/>
            <a:ext cx="1356378" cy="469847"/>
          </a:xfrm>
          <a:prstGeom prst="rect">
            <a:avLst/>
          </a:prstGeom>
        </p:spPr>
      </p:pic>
      <p:pic>
        <p:nvPicPr>
          <p:cNvPr id="42" name="Picture 41"/>
          <p:cNvPicPr>
            <a:picLocks noChangeAspect="1"/>
          </p:cNvPicPr>
          <p:nvPr/>
        </p:nvPicPr>
        <p:blipFill>
          <a:blip r:embed="rId8"/>
          <a:stretch>
            <a:fillRect/>
          </a:stretch>
        </p:blipFill>
        <p:spPr>
          <a:xfrm>
            <a:off x="2376241" y="3606049"/>
            <a:ext cx="1362328" cy="470672"/>
          </a:xfrm>
          <a:prstGeom prst="rect">
            <a:avLst/>
          </a:prstGeom>
        </p:spPr>
      </p:pic>
      <p:pic>
        <p:nvPicPr>
          <p:cNvPr id="47" name="Picture 46"/>
          <p:cNvPicPr>
            <a:picLocks noChangeAspect="1"/>
          </p:cNvPicPr>
          <p:nvPr/>
        </p:nvPicPr>
        <p:blipFill>
          <a:blip r:embed="rId8"/>
          <a:stretch>
            <a:fillRect/>
          </a:stretch>
        </p:blipFill>
        <p:spPr>
          <a:xfrm>
            <a:off x="7712125" y="3628092"/>
            <a:ext cx="1362328" cy="470672"/>
          </a:xfrm>
          <a:prstGeom prst="rect">
            <a:avLst/>
          </a:prstGeom>
        </p:spPr>
      </p:pic>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1417" y="3619733"/>
            <a:ext cx="1358759" cy="470672"/>
          </a:xfrm>
          <a:prstGeom prst="rect">
            <a:avLst/>
          </a:prstGeom>
        </p:spPr>
      </p:pic>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3093" y="3620559"/>
            <a:ext cx="1358759" cy="470672"/>
          </a:xfrm>
          <a:prstGeom prst="rect">
            <a:avLst/>
          </a:prstGeom>
        </p:spPr>
      </p:pic>
      <p:sp>
        <p:nvSpPr>
          <p:cNvPr id="45" name="TextBox 44"/>
          <p:cNvSpPr txBox="1"/>
          <p:nvPr/>
        </p:nvSpPr>
        <p:spPr>
          <a:xfrm>
            <a:off x="2376241" y="4519697"/>
            <a:ext cx="1362328" cy="461545"/>
          </a:xfrm>
          <a:prstGeom prst="rect">
            <a:avLst/>
          </a:prstGeom>
          <a:solidFill>
            <a:srgbClr val="FF0000"/>
          </a:solidFill>
        </p:spPr>
        <p:txBody>
          <a:bodyPr wrap="square" lIns="182832" tIns="91416" rIns="182832" bIns="91416" rtlCol="0">
            <a:spAutoFit/>
          </a:bodyPr>
          <a:lstStyle/>
          <a:p>
            <a:pPr algn="ctr">
              <a:lnSpc>
                <a:spcPct val="90000"/>
              </a:lnSpc>
              <a:spcAft>
                <a:spcPts val="600"/>
              </a:spcAft>
            </a:pPr>
            <a:r>
              <a:rPr lang="en-US" sz="1999" dirty="0">
                <a:solidFill>
                  <a:schemeClr val="bg1"/>
                </a:solidFill>
              </a:rPr>
              <a:t>Poor</a:t>
            </a:r>
            <a:endParaRPr lang="en-US" sz="2399" dirty="0">
              <a:solidFill>
                <a:schemeClr val="bg1"/>
              </a:solidFill>
            </a:endParaRPr>
          </a:p>
        </p:txBody>
      </p:sp>
      <p:sp>
        <p:nvSpPr>
          <p:cNvPr id="55" name="TextBox 54"/>
          <p:cNvSpPr txBox="1"/>
          <p:nvPr/>
        </p:nvSpPr>
        <p:spPr>
          <a:xfrm>
            <a:off x="4141555" y="4529971"/>
            <a:ext cx="1362328" cy="461545"/>
          </a:xfrm>
          <a:prstGeom prst="rect">
            <a:avLst/>
          </a:prstGeom>
          <a:solidFill>
            <a:schemeClr val="accent4"/>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Fair</a:t>
            </a:r>
          </a:p>
        </p:txBody>
      </p:sp>
      <p:sp>
        <p:nvSpPr>
          <p:cNvPr id="56" name="TextBox 55"/>
          <p:cNvSpPr txBox="1"/>
          <p:nvPr/>
        </p:nvSpPr>
        <p:spPr>
          <a:xfrm>
            <a:off x="5859190" y="4529971"/>
            <a:ext cx="1633798" cy="461545"/>
          </a:xfrm>
          <a:prstGeom prst="rect">
            <a:avLst/>
          </a:prstGeom>
          <a:solidFill>
            <a:srgbClr val="FCD116"/>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Average</a:t>
            </a:r>
          </a:p>
        </p:txBody>
      </p:sp>
      <p:sp>
        <p:nvSpPr>
          <p:cNvPr id="57" name="TextBox 56"/>
          <p:cNvSpPr txBox="1"/>
          <p:nvPr/>
        </p:nvSpPr>
        <p:spPr>
          <a:xfrm>
            <a:off x="7724123" y="4540967"/>
            <a:ext cx="1362328" cy="461545"/>
          </a:xfrm>
          <a:prstGeom prst="rect">
            <a:avLst/>
          </a:prstGeom>
          <a:solidFill>
            <a:schemeClr val="accent1"/>
          </a:solidFill>
        </p:spPr>
        <p:txBody>
          <a:bodyPr wrap="square" lIns="182832" tIns="91416" rIns="182832" bIns="91416" rtlCol="0">
            <a:spAutoFit/>
          </a:bodyPr>
          <a:lstStyle>
            <a:defPPr>
              <a:defRPr lang="en-US"/>
            </a:defPPr>
            <a:lvl1pPr>
              <a:lnSpc>
                <a:spcPct val="90000"/>
              </a:lnSpc>
              <a:spcAft>
                <a:spcPts val="600"/>
              </a:spcAft>
              <a:defRPr sz="2000">
                <a:solidFill>
                  <a:schemeClr val="bg1"/>
                </a:solidFill>
              </a:defRPr>
            </a:lvl1pPr>
          </a:lstStyle>
          <a:p>
            <a:pPr algn="ctr"/>
            <a:r>
              <a:rPr lang="en-US" sz="1999" dirty="0"/>
              <a:t>Good</a:t>
            </a:r>
          </a:p>
        </p:txBody>
      </p:sp>
      <p:sp>
        <p:nvSpPr>
          <p:cNvPr id="58" name="TextBox 57"/>
          <p:cNvSpPr txBox="1"/>
          <p:nvPr/>
        </p:nvSpPr>
        <p:spPr>
          <a:xfrm>
            <a:off x="9424206" y="4539422"/>
            <a:ext cx="1606222" cy="461545"/>
          </a:xfrm>
          <a:prstGeom prst="rect">
            <a:avLst/>
          </a:prstGeom>
          <a:solidFill>
            <a:srgbClr val="009E49"/>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Excellent</a:t>
            </a:r>
          </a:p>
        </p:txBody>
      </p:sp>
    </p:spTree>
    <p:extLst>
      <p:ext uri="{BB962C8B-B14F-4D97-AF65-F5344CB8AC3E}">
        <p14:creationId xmlns:p14="http://schemas.microsoft.com/office/powerpoint/2010/main" val="39898899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1000"/>
                                        <p:tgtEl>
                                          <p:spTgt spid="42"/>
                                        </p:tgtEl>
                                      </p:cBhvr>
                                    </p:animEffect>
                                    <p:anim calcmode="lin" valueType="num">
                                      <p:cBhvr>
                                        <p:cTn id="18" dur="1000" fill="hold"/>
                                        <p:tgtEl>
                                          <p:spTgt spid="42"/>
                                        </p:tgtEl>
                                        <p:attrNameLst>
                                          <p:attrName>ppt_x</p:attrName>
                                        </p:attrNameLst>
                                      </p:cBhvr>
                                      <p:tavLst>
                                        <p:tav tm="0">
                                          <p:val>
                                            <p:strVal val="#ppt_x"/>
                                          </p:val>
                                        </p:tav>
                                        <p:tav tm="100000">
                                          <p:val>
                                            <p:strVal val="#ppt_x"/>
                                          </p:val>
                                        </p:tav>
                                      </p:tavLst>
                                    </p:anim>
                                    <p:anim calcmode="lin" valueType="num">
                                      <p:cBhvr>
                                        <p:cTn id="19" dur="1000" fill="hold"/>
                                        <p:tgtEl>
                                          <p:spTgt spid="4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anim calcmode="lin" valueType="num">
                                      <p:cBhvr>
                                        <p:cTn id="23" dur="1000" fill="hold"/>
                                        <p:tgtEl>
                                          <p:spTgt spid="45"/>
                                        </p:tgtEl>
                                        <p:attrNameLst>
                                          <p:attrName>ppt_x</p:attrName>
                                        </p:attrNameLst>
                                      </p:cBhvr>
                                      <p:tavLst>
                                        <p:tav tm="0">
                                          <p:val>
                                            <p:strVal val="#ppt_x"/>
                                          </p:val>
                                        </p:tav>
                                        <p:tav tm="100000">
                                          <p:val>
                                            <p:strVal val="#ppt_x"/>
                                          </p:val>
                                        </p:tav>
                                      </p:tavLst>
                                    </p:anim>
                                    <p:anim calcmode="lin" valueType="num">
                                      <p:cBhvr>
                                        <p:cTn id="2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anim calcmode="lin" valueType="num">
                                      <p:cBhvr>
                                        <p:cTn id="35" dur="1000" fill="hold"/>
                                        <p:tgtEl>
                                          <p:spTgt spid="48"/>
                                        </p:tgtEl>
                                        <p:attrNameLst>
                                          <p:attrName>ppt_x</p:attrName>
                                        </p:attrNameLst>
                                      </p:cBhvr>
                                      <p:tavLst>
                                        <p:tav tm="0">
                                          <p:val>
                                            <p:strVal val="#ppt_x"/>
                                          </p:val>
                                        </p:tav>
                                        <p:tav tm="100000">
                                          <p:val>
                                            <p:strVal val="#ppt_x"/>
                                          </p:val>
                                        </p:tav>
                                      </p:tavLst>
                                    </p:anim>
                                    <p:anim calcmode="lin" valueType="num">
                                      <p:cBhvr>
                                        <p:cTn id="36" dur="1000" fill="hold"/>
                                        <p:tgtEl>
                                          <p:spTgt spid="4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1000"/>
                                        <p:tgtEl>
                                          <p:spTgt spid="55"/>
                                        </p:tgtEl>
                                      </p:cBhvr>
                                    </p:animEffect>
                                    <p:anim calcmode="lin" valueType="num">
                                      <p:cBhvr>
                                        <p:cTn id="40" dur="1000" fill="hold"/>
                                        <p:tgtEl>
                                          <p:spTgt spid="55"/>
                                        </p:tgtEl>
                                        <p:attrNameLst>
                                          <p:attrName>ppt_x</p:attrName>
                                        </p:attrNameLst>
                                      </p:cBhvr>
                                      <p:tavLst>
                                        <p:tav tm="0">
                                          <p:val>
                                            <p:strVal val="#ppt_x"/>
                                          </p:val>
                                        </p:tav>
                                        <p:tav tm="100000">
                                          <p:val>
                                            <p:strVal val="#ppt_x"/>
                                          </p:val>
                                        </p:tav>
                                      </p:tavLst>
                                    </p:anim>
                                    <p:anim calcmode="lin" valueType="num">
                                      <p:cBhvr>
                                        <p:cTn id="41" dur="1000" fill="hold"/>
                                        <p:tgtEl>
                                          <p:spTgt spid="5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000"/>
                                        <p:tgtEl>
                                          <p:spTgt spid="22"/>
                                        </p:tgtEl>
                                      </p:cBhvr>
                                    </p:animEffect>
                                    <p:anim calcmode="lin" valueType="num">
                                      <p:cBhvr>
                                        <p:cTn id="52" dur="1000" fill="hold"/>
                                        <p:tgtEl>
                                          <p:spTgt spid="22"/>
                                        </p:tgtEl>
                                        <p:attrNameLst>
                                          <p:attrName>ppt_x</p:attrName>
                                        </p:attrNameLst>
                                      </p:cBhvr>
                                      <p:tavLst>
                                        <p:tav tm="0">
                                          <p:val>
                                            <p:strVal val="#ppt_x"/>
                                          </p:val>
                                        </p:tav>
                                        <p:tav tm="100000">
                                          <p:val>
                                            <p:strVal val="#ppt_x"/>
                                          </p:val>
                                        </p:tav>
                                      </p:tavLst>
                                    </p:anim>
                                    <p:anim calcmode="lin" valueType="num">
                                      <p:cBhvr>
                                        <p:cTn id="53" dur="1000" fill="hold"/>
                                        <p:tgtEl>
                                          <p:spTgt spid="22"/>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1000"/>
                                        <p:tgtEl>
                                          <p:spTgt spid="49"/>
                                        </p:tgtEl>
                                      </p:cBhvr>
                                    </p:animEffect>
                                    <p:anim calcmode="lin" valueType="num">
                                      <p:cBhvr>
                                        <p:cTn id="57" dur="1000" fill="hold"/>
                                        <p:tgtEl>
                                          <p:spTgt spid="49"/>
                                        </p:tgtEl>
                                        <p:attrNameLst>
                                          <p:attrName>ppt_x</p:attrName>
                                        </p:attrNameLst>
                                      </p:cBhvr>
                                      <p:tavLst>
                                        <p:tav tm="0">
                                          <p:val>
                                            <p:strVal val="#ppt_x"/>
                                          </p:val>
                                        </p:tav>
                                        <p:tav tm="100000">
                                          <p:val>
                                            <p:strVal val="#ppt_x"/>
                                          </p:val>
                                        </p:tav>
                                      </p:tavLst>
                                    </p:anim>
                                    <p:anim calcmode="lin" valueType="num">
                                      <p:cBhvr>
                                        <p:cTn id="58" dur="1000" fill="hold"/>
                                        <p:tgtEl>
                                          <p:spTgt spid="49"/>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fade">
                                      <p:cBhvr>
                                        <p:cTn id="61" dur="1000"/>
                                        <p:tgtEl>
                                          <p:spTgt spid="56"/>
                                        </p:tgtEl>
                                      </p:cBhvr>
                                    </p:animEffect>
                                    <p:anim calcmode="lin" valueType="num">
                                      <p:cBhvr>
                                        <p:cTn id="62" dur="1000" fill="hold"/>
                                        <p:tgtEl>
                                          <p:spTgt spid="56"/>
                                        </p:tgtEl>
                                        <p:attrNameLst>
                                          <p:attrName>ppt_x</p:attrName>
                                        </p:attrNameLst>
                                      </p:cBhvr>
                                      <p:tavLst>
                                        <p:tav tm="0">
                                          <p:val>
                                            <p:strVal val="#ppt_x"/>
                                          </p:val>
                                        </p:tav>
                                        <p:tav tm="100000">
                                          <p:val>
                                            <p:strVal val="#ppt_x"/>
                                          </p:val>
                                        </p:tav>
                                      </p:tavLst>
                                    </p:anim>
                                    <p:anim calcmode="lin" valueType="num">
                                      <p:cBhvr>
                                        <p:cTn id="63" dur="1000" fill="hold"/>
                                        <p:tgtEl>
                                          <p:spTgt spid="56"/>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1000"/>
                                        <p:tgtEl>
                                          <p:spTgt spid="26"/>
                                        </p:tgtEl>
                                      </p:cBhvr>
                                    </p:animEffect>
                                    <p:anim calcmode="lin" valueType="num">
                                      <p:cBhvr>
                                        <p:cTn id="67" dur="1000" fill="hold"/>
                                        <p:tgtEl>
                                          <p:spTgt spid="26"/>
                                        </p:tgtEl>
                                        <p:attrNameLst>
                                          <p:attrName>ppt_x</p:attrName>
                                        </p:attrNameLst>
                                      </p:cBhvr>
                                      <p:tavLst>
                                        <p:tav tm="0">
                                          <p:val>
                                            <p:strVal val="#ppt_x"/>
                                          </p:val>
                                        </p:tav>
                                        <p:tav tm="100000">
                                          <p:val>
                                            <p:strVal val="#ppt_x"/>
                                          </p:val>
                                        </p:tav>
                                      </p:tavLst>
                                    </p:anim>
                                    <p:anim calcmode="lin" valueType="num">
                                      <p:cBhvr>
                                        <p:cTn id="6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1000"/>
                                        <p:tgtEl>
                                          <p:spTgt spid="25"/>
                                        </p:tgtEl>
                                      </p:cBhvr>
                                    </p:animEffect>
                                    <p:anim calcmode="lin" valueType="num">
                                      <p:cBhvr>
                                        <p:cTn id="74" dur="1000" fill="hold"/>
                                        <p:tgtEl>
                                          <p:spTgt spid="25"/>
                                        </p:tgtEl>
                                        <p:attrNameLst>
                                          <p:attrName>ppt_x</p:attrName>
                                        </p:attrNameLst>
                                      </p:cBhvr>
                                      <p:tavLst>
                                        <p:tav tm="0">
                                          <p:val>
                                            <p:strVal val="#ppt_x"/>
                                          </p:val>
                                        </p:tav>
                                        <p:tav tm="100000">
                                          <p:val>
                                            <p:strVal val="#ppt_x"/>
                                          </p:val>
                                        </p:tav>
                                      </p:tavLst>
                                    </p:anim>
                                    <p:anim calcmode="lin" valueType="num">
                                      <p:cBhvr>
                                        <p:cTn id="75" dur="1000" fill="hold"/>
                                        <p:tgtEl>
                                          <p:spTgt spid="25"/>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fade">
                                      <p:cBhvr>
                                        <p:cTn id="78" dur="1000"/>
                                        <p:tgtEl>
                                          <p:spTgt spid="47"/>
                                        </p:tgtEl>
                                      </p:cBhvr>
                                    </p:animEffect>
                                    <p:anim calcmode="lin" valueType="num">
                                      <p:cBhvr>
                                        <p:cTn id="79" dur="1000" fill="hold"/>
                                        <p:tgtEl>
                                          <p:spTgt spid="47"/>
                                        </p:tgtEl>
                                        <p:attrNameLst>
                                          <p:attrName>ppt_x</p:attrName>
                                        </p:attrNameLst>
                                      </p:cBhvr>
                                      <p:tavLst>
                                        <p:tav tm="0">
                                          <p:val>
                                            <p:strVal val="#ppt_x"/>
                                          </p:val>
                                        </p:tav>
                                        <p:tav tm="100000">
                                          <p:val>
                                            <p:strVal val="#ppt_x"/>
                                          </p:val>
                                        </p:tav>
                                      </p:tavLst>
                                    </p:anim>
                                    <p:anim calcmode="lin" valueType="num">
                                      <p:cBhvr>
                                        <p:cTn id="80" dur="1000" fill="hold"/>
                                        <p:tgtEl>
                                          <p:spTgt spid="47"/>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1000"/>
                                        <p:tgtEl>
                                          <p:spTgt spid="57"/>
                                        </p:tgtEl>
                                      </p:cBhvr>
                                    </p:animEffect>
                                    <p:anim calcmode="lin" valueType="num">
                                      <p:cBhvr>
                                        <p:cTn id="84" dur="1000" fill="hold"/>
                                        <p:tgtEl>
                                          <p:spTgt spid="57"/>
                                        </p:tgtEl>
                                        <p:attrNameLst>
                                          <p:attrName>ppt_x</p:attrName>
                                        </p:attrNameLst>
                                      </p:cBhvr>
                                      <p:tavLst>
                                        <p:tav tm="0">
                                          <p:val>
                                            <p:strVal val="#ppt_x"/>
                                          </p:val>
                                        </p:tav>
                                        <p:tav tm="100000">
                                          <p:val>
                                            <p:strVal val="#ppt_x"/>
                                          </p:val>
                                        </p:tav>
                                      </p:tavLst>
                                    </p:anim>
                                    <p:anim calcmode="lin" valueType="num">
                                      <p:cBhvr>
                                        <p:cTn id="85" dur="1000" fill="hold"/>
                                        <p:tgtEl>
                                          <p:spTgt spid="57"/>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fade">
                                      <p:cBhvr>
                                        <p:cTn id="88" dur="1000"/>
                                        <p:tgtEl>
                                          <p:spTgt spid="24"/>
                                        </p:tgtEl>
                                      </p:cBhvr>
                                    </p:animEffect>
                                    <p:anim calcmode="lin" valueType="num">
                                      <p:cBhvr>
                                        <p:cTn id="89" dur="1000" fill="hold"/>
                                        <p:tgtEl>
                                          <p:spTgt spid="24"/>
                                        </p:tgtEl>
                                        <p:attrNameLst>
                                          <p:attrName>ppt_x</p:attrName>
                                        </p:attrNameLst>
                                      </p:cBhvr>
                                      <p:tavLst>
                                        <p:tav tm="0">
                                          <p:val>
                                            <p:strVal val="#ppt_x"/>
                                          </p:val>
                                        </p:tav>
                                        <p:tav tm="100000">
                                          <p:val>
                                            <p:strVal val="#ppt_x"/>
                                          </p:val>
                                        </p:tav>
                                      </p:tavLst>
                                    </p:anim>
                                    <p:anim calcmode="lin" valueType="num">
                                      <p:cBhvr>
                                        <p:cTn id="9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nodeType="click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1000"/>
                                        <p:tgtEl>
                                          <p:spTgt spid="27"/>
                                        </p:tgtEl>
                                      </p:cBhvr>
                                    </p:animEffect>
                                    <p:anim calcmode="lin" valueType="num">
                                      <p:cBhvr>
                                        <p:cTn id="96" dur="1000" fill="hold"/>
                                        <p:tgtEl>
                                          <p:spTgt spid="27"/>
                                        </p:tgtEl>
                                        <p:attrNameLst>
                                          <p:attrName>ppt_x</p:attrName>
                                        </p:attrNameLst>
                                      </p:cBhvr>
                                      <p:tavLst>
                                        <p:tav tm="0">
                                          <p:val>
                                            <p:strVal val="#ppt_x"/>
                                          </p:val>
                                        </p:tav>
                                        <p:tav tm="100000">
                                          <p:val>
                                            <p:strVal val="#ppt_x"/>
                                          </p:val>
                                        </p:tav>
                                      </p:tavLst>
                                    </p:anim>
                                    <p:anim calcmode="lin" valueType="num">
                                      <p:cBhvr>
                                        <p:cTn id="97" dur="1000" fill="hold"/>
                                        <p:tgtEl>
                                          <p:spTgt spid="27"/>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1000"/>
                                        <p:tgtEl>
                                          <p:spTgt spid="50"/>
                                        </p:tgtEl>
                                      </p:cBhvr>
                                    </p:animEffect>
                                    <p:anim calcmode="lin" valueType="num">
                                      <p:cBhvr>
                                        <p:cTn id="101" dur="1000" fill="hold"/>
                                        <p:tgtEl>
                                          <p:spTgt spid="50"/>
                                        </p:tgtEl>
                                        <p:attrNameLst>
                                          <p:attrName>ppt_x</p:attrName>
                                        </p:attrNameLst>
                                      </p:cBhvr>
                                      <p:tavLst>
                                        <p:tav tm="0">
                                          <p:val>
                                            <p:strVal val="#ppt_x"/>
                                          </p:val>
                                        </p:tav>
                                        <p:tav tm="100000">
                                          <p:val>
                                            <p:strVal val="#ppt_x"/>
                                          </p:val>
                                        </p:tav>
                                      </p:tavLst>
                                    </p:anim>
                                    <p:anim calcmode="lin" valueType="num">
                                      <p:cBhvr>
                                        <p:cTn id="102" dur="1000" fill="hold"/>
                                        <p:tgtEl>
                                          <p:spTgt spid="50"/>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in" filter="fade">
                                      <p:cBhvr>
                                        <p:cTn id="105" dur="1000"/>
                                        <p:tgtEl>
                                          <p:spTgt spid="58"/>
                                        </p:tgtEl>
                                      </p:cBhvr>
                                    </p:animEffect>
                                    <p:anim calcmode="lin" valueType="num">
                                      <p:cBhvr>
                                        <p:cTn id="106" dur="1000" fill="hold"/>
                                        <p:tgtEl>
                                          <p:spTgt spid="58"/>
                                        </p:tgtEl>
                                        <p:attrNameLst>
                                          <p:attrName>ppt_x</p:attrName>
                                        </p:attrNameLst>
                                      </p:cBhvr>
                                      <p:tavLst>
                                        <p:tav tm="0">
                                          <p:val>
                                            <p:strVal val="#ppt_x"/>
                                          </p:val>
                                        </p:tav>
                                        <p:tav tm="100000">
                                          <p:val>
                                            <p:strVal val="#ppt_x"/>
                                          </p:val>
                                        </p:tav>
                                      </p:tavLst>
                                    </p:anim>
                                    <p:anim calcmode="lin" valueType="num">
                                      <p:cBhvr>
                                        <p:cTn id="107" dur="1000" fill="hold"/>
                                        <p:tgtEl>
                                          <p:spTgt spid="58"/>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fade">
                                      <p:cBhvr>
                                        <p:cTn id="110" dur="1000"/>
                                        <p:tgtEl>
                                          <p:spTgt spid="23"/>
                                        </p:tgtEl>
                                      </p:cBhvr>
                                    </p:animEffect>
                                    <p:anim calcmode="lin" valueType="num">
                                      <p:cBhvr>
                                        <p:cTn id="111" dur="1000" fill="hold"/>
                                        <p:tgtEl>
                                          <p:spTgt spid="23"/>
                                        </p:tgtEl>
                                        <p:attrNameLst>
                                          <p:attrName>ppt_x</p:attrName>
                                        </p:attrNameLst>
                                      </p:cBhvr>
                                      <p:tavLst>
                                        <p:tav tm="0">
                                          <p:val>
                                            <p:strVal val="#ppt_x"/>
                                          </p:val>
                                        </p:tav>
                                        <p:tav tm="100000">
                                          <p:val>
                                            <p:strVal val="#ppt_x"/>
                                          </p:val>
                                        </p:tav>
                                      </p:tavLst>
                                    </p:anim>
                                    <p:anim calcmode="lin" valueType="num">
                                      <p:cBhvr>
                                        <p:cTn id="11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5" grpId="0" animBg="1"/>
      <p:bldP spid="56" grpId="0" animBg="1"/>
      <p:bldP spid="57" grpId="0" animBg="1"/>
      <p:bldP spid="5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10176489" y="3975353"/>
            <a:ext cx="1506767" cy="791721"/>
            <a:chOff x="7896899" y="432295"/>
            <a:chExt cx="2720407" cy="1583572"/>
          </a:xfrm>
        </p:grpSpPr>
        <p:pic>
          <p:nvPicPr>
            <p:cNvPr id="66" name="Picture 65"/>
            <p:cNvPicPr>
              <a:picLocks noChangeAspect="1"/>
            </p:cNvPicPr>
            <p:nvPr/>
          </p:nvPicPr>
          <p:blipFill>
            <a:blip r:embed="rId3"/>
            <a:stretch>
              <a:fillRect/>
            </a:stretch>
          </p:blipFill>
          <p:spPr>
            <a:xfrm>
              <a:off x="7896899" y="432295"/>
              <a:ext cx="2072820" cy="1225402"/>
            </a:xfrm>
            <a:prstGeom prst="rect">
              <a:avLst/>
            </a:prstGeom>
          </p:spPr>
        </p:pic>
        <p:pic>
          <p:nvPicPr>
            <p:cNvPr id="65" name="Picture 64"/>
            <p:cNvPicPr>
              <a:picLocks noChangeAspect="1"/>
            </p:cNvPicPr>
            <p:nvPr/>
          </p:nvPicPr>
          <p:blipFill>
            <a:blip r:embed="rId4">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322131" y="789147"/>
              <a:ext cx="1295175" cy="1226720"/>
            </a:xfrm>
            <a:prstGeom prst="rect">
              <a:avLst/>
            </a:prstGeom>
            <a:effectLst>
              <a:outerShdw blurRad="50800" dist="38100" dir="2700000" algn="tl" rotWithShape="0">
                <a:prstClr val="black">
                  <a:alpha val="40000"/>
                </a:prstClr>
              </a:outerShdw>
            </a:effectLst>
          </p:spPr>
        </p:pic>
      </p:grpSp>
      <p:pic>
        <p:nvPicPr>
          <p:cNvPr id="7" name="Picture 6"/>
          <p:cNvPicPr>
            <a:picLocks noChangeAspect="1"/>
          </p:cNvPicPr>
          <p:nvPr/>
        </p:nvPicPr>
        <p:blipFill>
          <a:blip r:embed="rId6"/>
          <a:stretch>
            <a:fillRect/>
          </a:stretch>
        </p:blipFill>
        <p:spPr>
          <a:xfrm>
            <a:off x="3697376" y="988100"/>
            <a:ext cx="1119353" cy="696000"/>
          </a:xfrm>
          <a:prstGeom prst="rect">
            <a:avLst/>
          </a:prstGeom>
        </p:spPr>
      </p:pic>
      <p:pic>
        <p:nvPicPr>
          <p:cNvPr id="8" name="Picture 7"/>
          <p:cNvPicPr>
            <a:picLocks noChangeAspect="1"/>
          </p:cNvPicPr>
          <p:nvPr/>
        </p:nvPicPr>
        <p:blipFill>
          <a:blip r:embed="rId7"/>
          <a:stretch>
            <a:fillRect/>
          </a:stretch>
        </p:blipFill>
        <p:spPr>
          <a:xfrm>
            <a:off x="5845126" y="988100"/>
            <a:ext cx="1019571" cy="871304"/>
          </a:xfrm>
          <a:prstGeom prst="rect">
            <a:avLst/>
          </a:prstGeom>
        </p:spPr>
      </p:pic>
      <p:grpSp>
        <p:nvGrpSpPr>
          <p:cNvPr id="32" name="Group 31"/>
          <p:cNvGrpSpPr/>
          <p:nvPr/>
        </p:nvGrpSpPr>
        <p:grpSpPr>
          <a:xfrm>
            <a:off x="6775762" y="2322304"/>
            <a:ext cx="3732390" cy="2089733"/>
            <a:chOff x="6287817" y="1288698"/>
            <a:chExt cx="3732390" cy="2089733"/>
          </a:xfrm>
        </p:grpSpPr>
        <p:pic>
          <p:nvPicPr>
            <p:cNvPr id="28" name="Picture 27"/>
            <p:cNvPicPr>
              <a:picLocks noChangeAspect="1"/>
            </p:cNvPicPr>
            <p:nvPr/>
          </p:nvPicPr>
          <p:blipFill rotWithShape="1">
            <a:blip r:embed="rId8"/>
            <a:srcRect r="16754" b="19034"/>
            <a:stretch/>
          </p:blipFill>
          <p:spPr>
            <a:xfrm>
              <a:off x="7070652" y="1288698"/>
              <a:ext cx="2949555" cy="1138500"/>
            </a:xfrm>
            <a:prstGeom prst="rect">
              <a:avLst/>
            </a:prstGeom>
            <a:ln>
              <a:solidFill>
                <a:schemeClr val="bg1">
                  <a:lumMod val="75000"/>
                </a:schemeClr>
              </a:solidFill>
            </a:ln>
          </p:spPr>
        </p:pic>
        <p:pic>
          <p:nvPicPr>
            <p:cNvPr id="29" name="Picture 28"/>
            <p:cNvPicPr>
              <a:picLocks noChangeAspect="1"/>
            </p:cNvPicPr>
            <p:nvPr/>
          </p:nvPicPr>
          <p:blipFill>
            <a:blip r:embed="rId9"/>
            <a:stretch>
              <a:fillRect/>
            </a:stretch>
          </p:blipFill>
          <p:spPr>
            <a:xfrm>
              <a:off x="6287817" y="2017916"/>
              <a:ext cx="1835599" cy="1360515"/>
            </a:xfrm>
            <a:prstGeom prst="rect">
              <a:avLst/>
            </a:prstGeom>
          </p:spPr>
        </p:pic>
      </p:grpSp>
      <p:grpSp>
        <p:nvGrpSpPr>
          <p:cNvPr id="41" name="Group 40"/>
          <p:cNvGrpSpPr/>
          <p:nvPr/>
        </p:nvGrpSpPr>
        <p:grpSpPr>
          <a:xfrm>
            <a:off x="6734704" y="4821533"/>
            <a:ext cx="4195169" cy="1647938"/>
            <a:chOff x="7299368" y="4068245"/>
            <a:chExt cx="4195169" cy="1647938"/>
          </a:xfrm>
        </p:grpSpPr>
        <p:grpSp>
          <p:nvGrpSpPr>
            <p:cNvPr id="12" name="Group 11"/>
            <p:cNvGrpSpPr/>
            <p:nvPr/>
          </p:nvGrpSpPr>
          <p:grpSpPr>
            <a:xfrm>
              <a:off x="9173228" y="4255762"/>
              <a:ext cx="2321309" cy="1460421"/>
              <a:chOff x="9357014" y="3101449"/>
              <a:chExt cx="2367856" cy="1489705"/>
            </a:xfrm>
          </p:grpSpPr>
          <p:grpSp>
            <p:nvGrpSpPr>
              <p:cNvPr id="16" name="Group 15"/>
              <p:cNvGrpSpPr/>
              <p:nvPr/>
            </p:nvGrpSpPr>
            <p:grpSpPr>
              <a:xfrm>
                <a:off x="9357014" y="3101449"/>
                <a:ext cx="2367856" cy="638039"/>
                <a:chOff x="9658449" y="5307495"/>
                <a:chExt cx="2367856" cy="638039"/>
              </a:xfrm>
            </p:grpSpPr>
            <p:sp>
              <p:nvSpPr>
                <p:cNvPr id="18"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65000"/>
                    <a:lumOff val="35000"/>
                  </a:schemeClr>
                </a:solidFill>
                <a:ln>
                  <a:noFill/>
                </a:ln>
                <a:extLst/>
              </p:spPr>
              <p:txBody>
                <a:bodyPr vert="horz" wrap="square" lIns="67241" tIns="33621" rIns="67241" bIns="33621" numCol="1" anchor="t" anchorCtr="0" compatLnSpc="1">
                  <a:prstTxWarp prst="textNoShape">
                    <a:avLst/>
                  </a:prstTxWarp>
                </a:bodyPr>
                <a:lstStyle/>
                <a:p>
                  <a:endParaRPr lang="en-US" sz="1765" dirty="0">
                    <a:solidFill>
                      <a:schemeClr val="tx1">
                        <a:lumMod val="75000"/>
                        <a:lumOff val="25000"/>
                      </a:schemeClr>
                    </a:solidFill>
                  </a:endParaRPr>
                </a:p>
              </p:txBody>
            </p:sp>
            <p:sp>
              <p:nvSpPr>
                <p:cNvPr id="19" name="TextBox 18"/>
                <p:cNvSpPr txBox="1"/>
                <p:nvPr/>
              </p:nvSpPr>
              <p:spPr>
                <a:xfrm>
                  <a:off x="10170490" y="5307495"/>
                  <a:ext cx="1855815" cy="553998"/>
                </a:xfrm>
                <a:prstGeom prst="rect">
                  <a:avLst/>
                </a:prstGeom>
                <a:noFill/>
                <a:ln>
                  <a:noFill/>
                </a:ln>
              </p:spPr>
              <p:txBody>
                <a:bodyPr wrap="square" lIns="0" tIns="0" rIns="0" bIns="0" rtlCol="0">
                  <a:spAutoFit/>
                </a:bodyPr>
                <a:lstStyle/>
                <a:p>
                  <a:r>
                    <a:rPr lang="en-US" sz="1765" spc="-52" dirty="0">
                      <a:solidFill>
                        <a:schemeClr val="tx1">
                          <a:lumMod val="75000"/>
                          <a:lumOff val="25000"/>
                        </a:schemeClr>
                      </a:solidFill>
                      <a:latin typeface="Segoe UI Light" panose="020B0502040204020203" pitchFamily="34" charset="0"/>
                      <a:cs typeface="Segoe UI Light" panose="020B0502040204020203" pitchFamily="34" charset="0"/>
                    </a:rPr>
                    <a:t>Assets and configuration</a:t>
                  </a:r>
                </a:p>
              </p:txBody>
            </p:sp>
          </p:grpSp>
          <p:sp>
            <p:nvSpPr>
              <p:cNvPr id="17" name="TextBox 16"/>
              <p:cNvSpPr txBox="1"/>
              <p:nvPr/>
            </p:nvSpPr>
            <p:spPr>
              <a:xfrm>
                <a:off x="9766056" y="3635444"/>
                <a:ext cx="1958814" cy="955710"/>
              </a:xfrm>
              <a:prstGeom prst="rect">
                <a:avLst/>
              </a:prstGeom>
              <a:noFill/>
            </p:spPr>
            <p:txBody>
              <a:bodyPr wrap="square" rtlCol="0">
                <a:spAutoFit/>
              </a:bodyPr>
              <a:lstStyle/>
              <a:p>
                <a:pPr marL="280121" indent="-280121">
                  <a:buFont typeface="Arial" panose="020B0604020202020204" pitchFamily="34" charset="0"/>
                  <a:buChar char="•"/>
                </a:pPr>
                <a:r>
                  <a:rPr lang="en-US" sz="1372" dirty="0" smtClean="0">
                    <a:solidFill>
                      <a:schemeClr val="tx1">
                        <a:lumMod val="75000"/>
                        <a:lumOff val="25000"/>
                      </a:schemeClr>
                    </a:solidFill>
                    <a:latin typeface="Segoe UI Light" panose="020B0502040204020203" pitchFamily="34" charset="0"/>
                    <a:cs typeface="Segoe UI Light" panose="020B0502040204020203" pitchFamily="34" charset="0"/>
                  </a:rPr>
                  <a:t>Branding Images</a:t>
                </a:r>
              </a:p>
              <a:p>
                <a:pPr marL="280121" indent="-280121">
                  <a:buFont typeface="Arial" panose="020B0604020202020204" pitchFamily="34" charset="0"/>
                  <a:buChar char="•"/>
                </a:pPr>
                <a:r>
                  <a:rPr lang="en-US" sz="1372" dirty="0" smtClean="0">
                    <a:solidFill>
                      <a:schemeClr val="tx1">
                        <a:lumMod val="75000"/>
                        <a:lumOff val="25000"/>
                      </a:schemeClr>
                    </a:solidFill>
                    <a:latin typeface="Segoe UI Light" panose="020B0502040204020203" pitchFamily="34" charset="0"/>
                    <a:cs typeface="Segoe UI Light" panose="020B0502040204020203" pitchFamily="34" charset="0"/>
                  </a:rPr>
                  <a:t>Master Pages</a:t>
                </a:r>
                <a:endParaRPr lang="en-US" sz="1372" dirty="0">
                  <a:solidFill>
                    <a:schemeClr val="tx1">
                      <a:lumMod val="75000"/>
                      <a:lumOff val="25000"/>
                    </a:schemeClr>
                  </a:solidFill>
                  <a:latin typeface="Segoe UI Light" panose="020B0502040204020203" pitchFamily="34" charset="0"/>
                  <a:cs typeface="Segoe UI Light" panose="020B0502040204020203" pitchFamily="34" charset="0"/>
                </a:endParaRPr>
              </a:p>
              <a:p>
                <a:pPr marL="280121" indent="-280121">
                  <a:buFont typeface="Arial" panose="020B0604020202020204" pitchFamily="34" charset="0"/>
                  <a:buChar char="•"/>
                </a:pPr>
                <a:r>
                  <a:rPr lang="en-US" sz="1372" dirty="0" smtClean="0">
                    <a:solidFill>
                      <a:schemeClr val="tx1">
                        <a:lumMod val="75000"/>
                        <a:lumOff val="25000"/>
                      </a:schemeClr>
                    </a:solidFill>
                    <a:latin typeface="Segoe UI Light" panose="020B0502040204020203" pitchFamily="34" charset="0"/>
                    <a:cs typeface="Segoe UI Light" panose="020B0502040204020203" pitchFamily="34" charset="0"/>
                  </a:rPr>
                  <a:t>Page Layouts</a:t>
                </a:r>
                <a:endParaRPr lang="en-US" sz="1372" dirty="0">
                  <a:solidFill>
                    <a:schemeClr val="tx1">
                      <a:lumMod val="75000"/>
                      <a:lumOff val="25000"/>
                    </a:schemeClr>
                  </a:solidFill>
                  <a:latin typeface="Segoe UI Light" panose="020B0502040204020203" pitchFamily="34" charset="0"/>
                  <a:cs typeface="Segoe UI Light" panose="020B0502040204020203" pitchFamily="34" charset="0"/>
                </a:endParaRPr>
              </a:p>
              <a:p>
                <a:pPr marL="280121" indent="-280121">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Other settings</a:t>
                </a:r>
              </a:p>
            </p:txBody>
          </p:sp>
        </p:grpSp>
        <p:grpSp>
          <p:nvGrpSpPr>
            <p:cNvPr id="39" name="Group 38"/>
            <p:cNvGrpSpPr/>
            <p:nvPr/>
          </p:nvGrpSpPr>
          <p:grpSpPr>
            <a:xfrm>
              <a:off x="7299368" y="4068245"/>
              <a:ext cx="1782445" cy="1421314"/>
              <a:chOff x="4919417" y="4573300"/>
              <a:chExt cx="1782445" cy="1421314"/>
            </a:xfrm>
          </p:grpSpPr>
          <p:sp>
            <p:nvSpPr>
              <p:cNvPr id="37" name="Arc 36"/>
              <p:cNvSpPr/>
              <p:nvPr/>
            </p:nvSpPr>
            <p:spPr>
              <a:xfrm rot="8195881">
                <a:off x="4919417" y="4905103"/>
                <a:ext cx="575254" cy="1089511"/>
              </a:xfrm>
              <a:prstGeom prst="arc">
                <a:avLst>
                  <a:gd name="adj1" fmla="val 2097834"/>
                  <a:gd name="adj2" fmla="val 366333"/>
                </a:avLst>
              </a:prstGeom>
              <a:ln w="57150">
                <a:solidFill>
                  <a:schemeClr val="tx1">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36" name="Group 35"/>
              <p:cNvGrpSpPr/>
              <p:nvPr/>
            </p:nvGrpSpPr>
            <p:grpSpPr>
              <a:xfrm>
                <a:off x="5029200" y="4896808"/>
                <a:ext cx="1227510" cy="662844"/>
                <a:chOff x="5332478" y="4896807"/>
                <a:chExt cx="924232" cy="744879"/>
              </a:xfrm>
            </p:grpSpPr>
            <p:sp>
              <p:nvSpPr>
                <p:cNvPr id="33" name="Rectangle 32"/>
                <p:cNvSpPr/>
                <p:nvPr/>
              </p:nvSpPr>
              <p:spPr bwMode="auto">
                <a:xfrm>
                  <a:off x="5332478" y="5002589"/>
                  <a:ext cx="924232" cy="639097"/>
                </a:xfrm>
                <a:prstGeom prst="rect">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dirty="0">
                      <a:solidFill>
                        <a:schemeClr val="tx1">
                          <a:lumMod val="65000"/>
                          <a:lumOff val="35000"/>
                        </a:schemeClr>
                      </a:solidFill>
                      <a:latin typeface="Segoe UI" pitchFamily="34" charset="0"/>
                    </a:rPr>
                    <a:t>Remote </a:t>
                  </a:r>
                  <a:r>
                    <a:rPr lang="en-US" sz="1600" dirty="0" smtClean="0">
                      <a:solidFill>
                        <a:schemeClr val="tx1">
                          <a:lumMod val="65000"/>
                          <a:lumOff val="35000"/>
                        </a:schemeClr>
                      </a:solidFill>
                      <a:latin typeface="Segoe UI" pitchFamily="34" charset="0"/>
                    </a:rPr>
                    <a:t/>
                  </a:r>
                  <a:br>
                    <a:rPr lang="en-US" sz="1600" dirty="0" smtClean="0">
                      <a:solidFill>
                        <a:schemeClr val="tx1">
                          <a:lumMod val="65000"/>
                          <a:lumOff val="35000"/>
                        </a:schemeClr>
                      </a:solidFill>
                      <a:latin typeface="Segoe UI" pitchFamily="34" charset="0"/>
                    </a:rPr>
                  </a:br>
                  <a:r>
                    <a:rPr lang="en-US" sz="1600" dirty="0" smtClean="0">
                      <a:solidFill>
                        <a:schemeClr val="tx1">
                          <a:lumMod val="65000"/>
                          <a:lumOff val="35000"/>
                        </a:schemeClr>
                      </a:solidFill>
                      <a:latin typeface="Segoe UI" pitchFamily="34" charset="0"/>
                    </a:rPr>
                    <a:t>Timer job</a:t>
                  </a:r>
                  <a:endParaRPr lang="en-US" sz="1600" dirty="0">
                    <a:solidFill>
                      <a:schemeClr val="tx1">
                        <a:lumMod val="65000"/>
                        <a:lumOff val="35000"/>
                      </a:schemeClr>
                    </a:solidFill>
                    <a:latin typeface="Segoe UI" pitchFamily="34" charset="0"/>
                  </a:endParaRPr>
                </a:p>
              </p:txBody>
            </p:sp>
            <p:sp>
              <p:nvSpPr>
                <p:cNvPr id="34" name="Rectangle 33"/>
                <p:cNvSpPr/>
                <p:nvPr/>
              </p:nvSpPr>
              <p:spPr bwMode="auto">
                <a:xfrm>
                  <a:off x="5332478" y="4896807"/>
                  <a:ext cx="924232" cy="139346"/>
                </a:xfrm>
                <a:prstGeom prst="rect">
                  <a:avLst/>
                </a:prstGeom>
                <a:solidFill>
                  <a:schemeClr val="tx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35" name="TextBox 34"/>
              <p:cNvSpPr txBox="1"/>
              <p:nvPr/>
            </p:nvSpPr>
            <p:spPr>
              <a:xfrm>
                <a:off x="5884811" y="4573300"/>
                <a:ext cx="607218" cy="615553"/>
              </a:xfrm>
              <a:prstGeom prst="rect">
                <a:avLst/>
              </a:prstGeom>
              <a:noFill/>
            </p:spPr>
            <p:txBody>
              <a:bodyPr wrap="none" lIns="0" tIns="0" rIns="0" bIns="0" rtlCol="0">
                <a:spAutoFit/>
              </a:bodyPr>
              <a:lstStyle/>
              <a:p>
                <a:r>
                  <a:rPr lang="en-US" sz="4000" b="1" spc="-70" dirty="0" smtClean="0">
                    <a:ln w="12700">
                      <a:solidFill>
                        <a:schemeClr val="bg1"/>
                      </a:solidFill>
                    </a:ln>
                    <a:solidFill>
                      <a:srgbClr val="33862F"/>
                    </a:solidFill>
                    <a:effectLst>
                      <a:glow rad="101600">
                        <a:schemeClr val="bg1">
                          <a:alpha val="60000"/>
                        </a:schemeClr>
                      </a:glow>
                    </a:effectLst>
                  </a:rPr>
                  <a:t>C#</a:t>
                </a:r>
              </a:p>
            </p:txBody>
          </p:sp>
          <p:pic>
            <p:nvPicPr>
              <p:cNvPr id="38" name="Picture 34" descr="Efficiency.png"/>
              <p:cNvPicPr>
                <a:picLocks noChangeAspect="1"/>
              </p:cNvPicPr>
              <p:nvPr/>
            </p:nvPicPr>
            <p:blipFill>
              <a:blip r:embed="rId10" cstate="print">
                <a:duotone>
                  <a:prstClr val="black"/>
                  <a:schemeClr val="accent4">
                    <a:tint val="45000"/>
                    <a:satMod val="400000"/>
                  </a:schemeClr>
                </a:duotone>
                <a:extLst>
                  <a:ext uri="{BEBA8EAE-BF5A-486C-A8C5-ECC9F3942E4B}">
                    <a14:imgProps xmlns:a14="http://schemas.microsoft.com/office/drawing/2010/main">
                      <a14:imgLayer r:embed="rId11">
                        <a14:imgEffect>
                          <a14:brightnessContrast bright="-40000"/>
                        </a14:imgEffect>
                      </a14:imgLayer>
                    </a14:imgProps>
                  </a:ext>
                </a:extLst>
              </a:blip>
              <a:srcRect/>
              <a:stretch>
                <a:fillRect/>
              </a:stretch>
            </p:blipFill>
            <p:spPr bwMode="auto">
              <a:xfrm>
                <a:off x="6091577" y="5157689"/>
                <a:ext cx="610285" cy="666678"/>
              </a:xfrm>
              <a:prstGeom prst="rect">
                <a:avLst/>
              </a:prstGeom>
              <a:noFill/>
              <a:ln>
                <a:noFill/>
              </a:ln>
            </p:spPr>
          </p:pic>
        </p:grpSp>
      </p:grpSp>
      <p:grpSp>
        <p:nvGrpSpPr>
          <p:cNvPr id="42" name="Group 41"/>
          <p:cNvGrpSpPr/>
          <p:nvPr/>
        </p:nvGrpSpPr>
        <p:grpSpPr>
          <a:xfrm>
            <a:off x="961493" y="1831677"/>
            <a:ext cx="1866523" cy="2065454"/>
            <a:chOff x="658749" y="2247230"/>
            <a:chExt cx="1866523" cy="2065454"/>
          </a:xfrm>
        </p:grpSpPr>
        <p:pic>
          <p:nvPicPr>
            <p:cNvPr id="43" name="Picture 42"/>
            <p:cNvPicPr>
              <a:picLocks noChangeAspect="1"/>
            </p:cNvPicPr>
            <p:nvPr/>
          </p:nvPicPr>
          <p:blipFill>
            <a:blip r:embed="rId12"/>
            <a:stretch>
              <a:fillRect/>
            </a:stretch>
          </p:blipFill>
          <p:spPr>
            <a:xfrm>
              <a:off x="1155757" y="2247230"/>
              <a:ext cx="1369515" cy="1300231"/>
            </a:xfrm>
            <a:prstGeom prst="rect">
              <a:avLst/>
            </a:prstGeom>
          </p:spPr>
        </p:pic>
        <p:pic>
          <p:nvPicPr>
            <p:cNvPr id="44" name="Picture 43"/>
            <p:cNvPicPr>
              <a:picLocks noChangeAspect="1"/>
            </p:cNvPicPr>
            <p:nvPr/>
          </p:nvPicPr>
          <p:blipFill>
            <a:blip r:embed="rId13"/>
            <a:stretch>
              <a:fillRect/>
            </a:stretch>
          </p:blipFill>
          <p:spPr>
            <a:xfrm>
              <a:off x="658749" y="3057691"/>
              <a:ext cx="1376224" cy="1254993"/>
            </a:xfrm>
            <a:prstGeom prst="rect">
              <a:avLst/>
            </a:prstGeom>
          </p:spPr>
        </p:pic>
      </p:grpSp>
      <p:cxnSp>
        <p:nvCxnSpPr>
          <p:cNvPr id="45" name="Straight Connector 44"/>
          <p:cNvCxnSpPr/>
          <p:nvPr/>
        </p:nvCxnSpPr>
        <p:spPr>
          <a:xfrm>
            <a:off x="5204975" y="1032272"/>
            <a:ext cx="8182" cy="5746148"/>
          </a:xfrm>
          <a:prstGeom prst="line">
            <a:avLst/>
          </a:prstGeom>
          <a:ln w="38100">
            <a:prstDash val="lgDashDotDot"/>
            <a:headEnd type="none"/>
            <a:tailEnd type="none"/>
          </a:ln>
        </p:spPr>
        <p:style>
          <a:lnRef idx="1">
            <a:schemeClr val="accent5"/>
          </a:lnRef>
          <a:fillRef idx="0">
            <a:schemeClr val="accent5"/>
          </a:fillRef>
          <a:effectRef idx="0">
            <a:schemeClr val="accent5"/>
          </a:effectRef>
          <a:fontRef idx="minor">
            <a:schemeClr val="tx1"/>
          </a:fontRef>
        </p:style>
      </p:cxnSp>
      <p:pic>
        <p:nvPicPr>
          <p:cNvPr id="46" name="Picture 4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17176" y="4535672"/>
            <a:ext cx="2683271" cy="1577763"/>
          </a:xfrm>
          <a:prstGeom prst="rect">
            <a:avLst/>
          </a:prstGeom>
        </p:spPr>
      </p:pic>
      <p:cxnSp>
        <p:nvCxnSpPr>
          <p:cNvPr id="50" name="Straight Arrow Connector 49"/>
          <p:cNvCxnSpPr/>
          <p:nvPr/>
        </p:nvCxnSpPr>
        <p:spPr>
          <a:xfrm>
            <a:off x="3092749" y="2621177"/>
            <a:ext cx="4359066" cy="33736"/>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1" name="Straight Arrow Connector 50"/>
          <p:cNvCxnSpPr>
            <a:stCxn id="29" idx="3"/>
            <a:endCxn id="6" idx="1"/>
          </p:cNvCxnSpPr>
          <p:nvPr/>
        </p:nvCxnSpPr>
        <p:spPr>
          <a:xfrm>
            <a:off x="8611361" y="3731780"/>
            <a:ext cx="1155380" cy="326116"/>
          </a:xfrm>
          <a:prstGeom prst="straightConnector1">
            <a:avLst/>
          </a:prstGeom>
          <a:ln w="53975">
            <a:solidFill>
              <a:schemeClr val="accent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a:endCxn id="46" idx="3"/>
          </p:cNvCxnSpPr>
          <p:nvPr/>
        </p:nvCxnSpPr>
        <p:spPr>
          <a:xfrm flipH="1" flipV="1">
            <a:off x="3400447" y="5324554"/>
            <a:ext cx="3338879" cy="374584"/>
          </a:xfrm>
          <a:prstGeom prst="straightConnector1">
            <a:avLst/>
          </a:prstGeom>
          <a:ln w="53975">
            <a:solidFill>
              <a:schemeClr val="accent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75" name="TextBox 74"/>
          <p:cNvSpPr txBox="1"/>
          <p:nvPr/>
        </p:nvSpPr>
        <p:spPr>
          <a:xfrm rot="1457750">
            <a:off x="4737879" y="4360937"/>
            <a:ext cx="1148505" cy="271613"/>
          </a:xfrm>
          <a:prstGeom prst="rect">
            <a:avLst/>
          </a:prstGeom>
          <a:noFill/>
          <a:ln>
            <a:noFill/>
          </a:ln>
        </p:spPr>
        <p:txBody>
          <a:bodyPr wrap="square" lIns="0" tIns="0" rIns="0" bIns="0" rtlCol="0">
            <a:spAutoFit/>
          </a:bodyPr>
          <a:lstStyle/>
          <a:p>
            <a:pPr algn="ctr"/>
            <a:r>
              <a:rPr lang="en-US" sz="1765" spc="-52" dirty="0" smtClean="0">
                <a:solidFill>
                  <a:schemeClr val="tx1">
                    <a:lumMod val="75000"/>
                    <a:lumOff val="25000"/>
                  </a:schemeClr>
                </a:solidFill>
                <a:latin typeface="Segoe UI Light" panose="020B0502040204020203" pitchFamily="34" charset="0"/>
                <a:cs typeface="Segoe UI Light" panose="020B0502040204020203" pitchFamily="34" charset="0"/>
              </a:rPr>
              <a:t>CSOM/REST</a:t>
            </a:r>
            <a:endParaRPr lang="en-US" sz="1765"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pic>
        <p:nvPicPr>
          <p:cNvPr id="79" name="Picture 7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2938" y="1032272"/>
            <a:ext cx="1881729" cy="651828"/>
          </a:xfrm>
          <a:prstGeom prst="rect">
            <a:avLst/>
          </a:prstGeom>
        </p:spPr>
      </p:pic>
      <p:pic>
        <p:nvPicPr>
          <p:cNvPr id="81" name="Picture 8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07316" y="1131057"/>
            <a:ext cx="2381615" cy="547868"/>
          </a:xfrm>
          <a:prstGeom prst="rect">
            <a:avLst/>
          </a:prstGeom>
        </p:spPr>
      </p:pic>
      <p:sp>
        <p:nvSpPr>
          <p:cNvPr id="2" name="Title 1"/>
          <p:cNvSpPr>
            <a:spLocks noGrp="1"/>
          </p:cNvSpPr>
          <p:nvPr>
            <p:ph type="title"/>
          </p:nvPr>
        </p:nvSpPr>
        <p:spPr/>
        <p:txBody>
          <a:bodyPr/>
          <a:lstStyle/>
          <a:p>
            <a:r>
              <a:rPr lang="en-US" dirty="0" err="1" smtClean="0"/>
              <a:t>Async</a:t>
            </a:r>
            <a:r>
              <a:rPr lang="en-US" dirty="0" smtClean="0"/>
              <a:t> </a:t>
            </a:r>
            <a:r>
              <a:rPr lang="en-US" dirty="0" smtClean="0"/>
              <a:t>site collection/web </a:t>
            </a:r>
            <a:r>
              <a:rPr lang="en-US" dirty="0" smtClean="0"/>
              <a:t>provisioning</a:t>
            </a:r>
            <a:endParaRPr lang="en-US" dirty="0"/>
          </a:p>
        </p:txBody>
      </p:sp>
      <p:sp>
        <p:nvSpPr>
          <p:cNvPr id="6" name="textruta 5"/>
          <p:cNvSpPr txBox="1"/>
          <p:nvPr/>
        </p:nvSpPr>
        <p:spPr>
          <a:xfrm>
            <a:off x="9766741" y="3688564"/>
            <a:ext cx="1360437" cy="738664"/>
          </a:xfrm>
          <a:prstGeom prst="rect">
            <a:avLst/>
          </a:prstGeom>
          <a:noFill/>
        </p:spPr>
        <p:txBody>
          <a:bodyPr wrap="none" lIns="0" tIns="0" rIns="0" bIns="0" rtlCol="0">
            <a:spAutoFit/>
          </a:bodyPr>
          <a:lstStyle/>
          <a:p>
            <a:r>
              <a:rPr lang="en-US" sz="2400" spc="-70" dirty="0" smtClean="0">
                <a:gradFill>
                  <a:gsLst>
                    <a:gs pos="2917">
                      <a:schemeClr val="bg2"/>
                    </a:gs>
                    <a:gs pos="95000">
                      <a:schemeClr val="bg2"/>
                    </a:gs>
                  </a:gsLst>
                  <a:lin ang="5400000" scaled="0"/>
                </a:gradFill>
              </a:rPr>
              <a:t>Azure </a:t>
            </a:r>
            <a:br>
              <a:rPr lang="en-US" sz="2400" spc="-70" dirty="0" smtClean="0">
                <a:gradFill>
                  <a:gsLst>
                    <a:gs pos="2917">
                      <a:schemeClr val="bg2"/>
                    </a:gs>
                    <a:gs pos="95000">
                      <a:schemeClr val="bg2"/>
                    </a:gs>
                  </a:gsLst>
                  <a:lin ang="5400000" scaled="0"/>
                </a:gradFill>
              </a:rPr>
            </a:br>
            <a:r>
              <a:rPr lang="en-US" sz="2400" spc="-70" dirty="0" err="1" smtClean="0">
                <a:gradFill>
                  <a:gsLst>
                    <a:gs pos="2917">
                      <a:schemeClr val="bg2"/>
                    </a:gs>
                    <a:gs pos="95000">
                      <a:schemeClr val="bg2"/>
                    </a:gs>
                  </a:gsLst>
                  <a:lin ang="5400000" scaled="0"/>
                </a:gradFill>
              </a:rPr>
              <a:t>ServiceBus</a:t>
            </a:r>
            <a:endParaRPr lang="sv-SE" sz="2400" spc="-70" dirty="0" smtClean="0">
              <a:gradFill>
                <a:gsLst>
                  <a:gs pos="2917">
                    <a:schemeClr val="bg2"/>
                  </a:gs>
                  <a:gs pos="95000">
                    <a:schemeClr val="bg2"/>
                  </a:gs>
                </a:gsLst>
                <a:lin ang="5400000" scaled="0"/>
              </a:gradFill>
            </a:endParaRPr>
          </a:p>
        </p:txBody>
      </p:sp>
      <p:cxnSp>
        <p:nvCxnSpPr>
          <p:cNvPr id="58" name="Straight Arrow Connector 50"/>
          <p:cNvCxnSpPr/>
          <p:nvPr/>
        </p:nvCxnSpPr>
        <p:spPr>
          <a:xfrm flipV="1">
            <a:off x="8468555" y="4446700"/>
            <a:ext cx="1298186" cy="657966"/>
          </a:xfrm>
          <a:prstGeom prst="straightConnector1">
            <a:avLst/>
          </a:prstGeom>
          <a:ln w="53975">
            <a:solidFill>
              <a:schemeClr val="accent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1903675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sz="7200" dirty="0" err="1" smtClean="0"/>
              <a:t>OfficeDevPnP.Core.Provisioning</a:t>
            </a:r>
            <a:r>
              <a:rPr lang="en-US" sz="7200" dirty="0" smtClean="0"/>
              <a:t> </a:t>
            </a:r>
            <a:br>
              <a:rPr lang="en-US" sz="7200" dirty="0" smtClean="0"/>
            </a:br>
            <a:r>
              <a:rPr lang="en-US" sz="7200" dirty="0" smtClean="0"/>
              <a:t/>
            </a:r>
            <a:br>
              <a:rPr lang="en-US" sz="7200" dirty="0" smtClean="0"/>
            </a:br>
            <a:r>
              <a:rPr lang="en-US" sz="7200" dirty="0" smtClean="0"/>
              <a:t>Demo</a:t>
            </a:r>
            <a:endParaRPr lang="sv-SE" sz="7200" dirty="0"/>
          </a:p>
        </p:txBody>
      </p:sp>
    </p:spTree>
    <p:extLst>
      <p:ext uri="{BB962C8B-B14F-4D97-AF65-F5344CB8AC3E}">
        <p14:creationId xmlns:p14="http://schemas.microsoft.com/office/powerpoint/2010/main" val="26676913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PnP - Added value</a:t>
            </a:r>
            <a:endParaRPr lang="sv-SE" dirty="0"/>
          </a:p>
        </p:txBody>
      </p:sp>
    </p:spTree>
    <p:extLst>
      <p:ext uri="{BB962C8B-B14F-4D97-AF65-F5344CB8AC3E}">
        <p14:creationId xmlns:p14="http://schemas.microsoft.com/office/powerpoint/2010/main" val="39337492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p:cNvSpPr>
            <a:spLocks noGrp="1"/>
          </p:cNvSpPr>
          <p:nvPr>
            <p:ph type="body" sz="quarter" idx="10"/>
          </p:nvPr>
        </p:nvSpPr>
        <p:spPr>
          <a:xfrm>
            <a:off x="519112" y="1447798"/>
            <a:ext cx="11149013" cy="3924301"/>
          </a:xfrm>
        </p:spPr>
        <p:txBody>
          <a:bodyPr/>
          <a:lstStyle/>
          <a:p>
            <a:pPr marL="571500" indent="-571500">
              <a:buFont typeface="Arial" panose="020B0604020202020204" pitchFamily="34" charset="0"/>
              <a:buChar char="•"/>
            </a:pPr>
            <a:r>
              <a:rPr lang="en-US" dirty="0" smtClean="0"/>
              <a:t>Microsoft sanctioned solutions for common scenarios</a:t>
            </a:r>
          </a:p>
          <a:p>
            <a:pPr marL="571500" indent="-571500">
              <a:buFont typeface="Arial" panose="020B0604020202020204" pitchFamily="34" charset="0"/>
              <a:buChar char="•"/>
            </a:pPr>
            <a:r>
              <a:rPr lang="en-US" dirty="0" smtClean="0"/>
              <a:t>Thoroughly integration tested extensions</a:t>
            </a:r>
          </a:p>
          <a:p>
            <a:pPr marL="571500" indent="-571500">
              <a:buFont typeface="Arial" panose="020B0604020202020204" pitchFamily="34" charset="0"/>
              <a:buChar char="•"/>
            </a:pPr>
            <a:r>
              <a:rPr lang="en-US" dirty="0" smtClean="0"/>
              <a:t>Monthly releases through </a:t>
            </a:r>
            <a:r>
              <a:rPr lang="en-US" dirty="0" err="1" smtClean="0"/>
              <a:t>NuGet</a:t>
            </a:r>
            <a:endParaRPr lang="en-US" dirty="0" smtClean="0"/>
          </a:p>
          <a:p>
            <a:pPr marL="571500" indent="-571500">
              <a:buFont typeface="Arial" panose="020B0604020202020204" pitchFamily="34" charset="0"/>
              <a:buChar char="•"/>
            </a:pPr>
            <a:r>
              <a:rPr lang="en-US" dirty="0" smtClean="0"/>
              <a:t>Save time and mental capacity</a:t>
            </a:r>
            <a:endParaRPr lang="en-US" dirty="0"/>
          </a:p>
        </p:txBody>
      </p:sp>
      <p:sp>
        <p:nvSpPr>
          <p:cNvPr id="3" name="Rubrik 2"/>
          <p:cNvSpPr>
            <a:spLocks noGrp="1"/>
          </p:cNvSpPr>
          <p:nvPr>
            <p:ph type="title"/>
          </p:nvPr>
        </p:nvSpPr>
        <p:spPr/>
        <p:txBody>
          <a:bodyPr/>
          <a:lstStyle/>
          <a:p>
            <a:r>
              <a:rPr lang="en-US" dirty="0" smtClean="0"/>
              <a:t>PnP Value - Architect</a:t>
            </a:r>
            <a:endParaRPr lang="sv-SE" dirty="0"/>
          </a:p>
        </p:txBody>
      </p:sp>
    </p:spTree>
    <p:extLst>
      <p:ext uri="{BB962C8B-B14F-4D97-AF65-F5344CB8AC3E}">
        <p14:creationId xmlns:p14="http://schemas.microsoft.com/office/powerpoint/2010/main" val="13182092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p:cNvSpPr>
            <a:spLocks noGrp="1"/>
          </p:cNvSpPr>
          <p:nvPr>
            <p:ph type="body" sz="quarter" idx="10"/>
          </p:nvPr>
        </p:nvSpPr>
        <p:spPr>
          <a:xfrm>
            <a:off x="519113" y="1447798"/>
            <a:ext cx="7661502" cy="4487637"/>
          </a:xfrm>
        </p:spPr>
        <p:txBody>
          <a:bodyPr/>
          <a:lstStyle/>
          <a:p>
            <a:r>
              <a:rPr lang="en-US" dirty="0" smtClean="0"/>
              <a:t>Patrik </a:t>
            </a:r>
            <a:r>
              <a:rPr lang="en-US" dirty="0" err="1" smtClean="0"/>
              <a:t>Bj</a:t>
            </a:r>
            <a:r>
              <a:rPr lang="sv-SE" dirty="0" err="1" smtClean="0"/>
              <a:t>örklund</a:t>
            </a:r>
            <a:endParaRPr lang="sv-SE" dirty="0" smtClean="0"/>
          </a:p>
          <a:p>
            <a:r>
              <a:rPr lang="sv-SE" sz="3200" i="1" dirty="0"/>
              <a:t>Office 365/SharePoint </a:t>
            </a:r>
            <a:r>
              <a:rPr lang="sv-SE" sz="3200" i="1" dirty="0" smtClean="0"/>
              <a:t>Consultant</a:t>
            </a:r>
            <a:endParaRPr lang="sv-SE" dirty="0" smtClean="0"/>
          </a:p>
          <a:p>
            <a:r>
              <a:rPr lang="en-US" dirty="0" smtClean="0"/>
              <a:t>@</a:t>
            </a:r>
            <a:r>
              <a:rPr lang="en-US" dirty="0" err="1" smtClean="0"/>
              <a:t>pbjorklund</a:t>
            </a:r>
            <a:r>
              <a:rPr lang="en-US" dirty="0"/>
              <a:t> </a:t>
            </a:r>
            <a:r>
              <a:rPr lang="en-US" dirty="0" smtClean="0"/>
              <a:t>/ patrik@cognit.se</a:t>
            </a:r>
          </a:p>
          <a:p>
            <a:r>
              <a:rPr lang="en-US" dirty="0" smtClean="0"/>
              <a:t>blog.cognit.se</a:t>
            </a:r>
          </a:p>
        </p:txBody>
      </p:sp>
      <p:sp>
        <p:nvSpPr>
          <p:cNvPr id="3" name="Rubrik 2"/>
          <p:cNvSpPr>
            <a:spLocks noGrp="1"/>
          </p:cNvSpPr>
          <p:nvPr>
            <p:ph type="title"/>
          </p:nvPr>
        </p:nvSpPr>
        <p:spPr/>
        <p:txBody>
          <a:bodyPr/>
          <a:lstStyle/>
          <a:p>
            <a:r>
              <a:rPr lang="en-US" dirty="0" smtClean="0"/>
              <a:t>Me	</a:t>
            </a:r>
            <a:endParaRPr lang="sv-SE" dirty="0"/>
          </a:p>
        </p:txBody>
      </p:sp>
      <p:pic>
        <p:nvPicPr>
          <p:cNvPr id="10" name="Bildobjekt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3814" y="520905"/>
            <a:ext cx="2058651" cy="2669721"/>
          </a:xfrm>
          <a:prstGeom prst="rect">
            <a:avLst/>
          </a:prstGeom>
        </p:spPr>
      </p:pic>
      <p:pic>
        <p:nvPicPr>
          <p:cNvPr id="5" name="Bildobjekt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5734" y="3482931"/>
            <a:ext cx="3274812" cy="1494458"/>
          </a:xfrm>
          <a:prstGeom prst="rect">
            <a:avLst/>
          </a:prstGeom>
        </p:spPr>
      </p:pic>
    </p:spTree>
    <p:extLst>
      <p:ext uri="{BB962C8B-B14F-4D97-AF65-F5344CB8AC3E}">
        <p14:creationId xmlns:p14="http://schemas.microsoft.com/office/powerpoint/2010/main" val="20672145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p:cNvSpPr>
            <a:spLocks noGrp="1"/>
          </p:cNvSpPr>
          <p:nvPr>
            <p:ph type="body" sz="quarter" idx="10"/>
          </p:nvPr>
        </p:nvSpPr>
        <p:spPr/>
        <p:txBody>
          <a:bodyPr/>
          <a:lstStyle/>
          <a:p>
            <a:pPr marL="571500" indent="-571500">
              <a:buFont typeface="Arial" panose="020B0604020202020204" pitchFamily="34" charset="0"/>
              <a:buChar char="•"/>
            </a:pPr>
            <a:r>
              <a:rPr lang="en-US" dirty="0" smtClean="0"/>
              <a:t>Core - Less boilerplate, DRY, trust the code quality</a:t>
            </a:r>
          </a:p>
          <a:p>
            <a:pPr marL="571500" indent="-571500">
              <a:buFont typeface="Arial" panose="020B0604020202020204" pitchFamily="34" charset="0"/>
              <a:buChar char="•"/>
            </a:pPr>
            <a:r>
              <a:rPr lang="en-US" dirty="0" smtClean="0"/>
              <a:t>Opportunity to contribute back to the community</a:t>
            </a:r>
          </a:p>
        </p:txBody>
      </p:sp>
      <p:sp>
        <p:nvSpPr>
          <p:cNvPr id="3" name="Rubrik 2"/>
          <p:cNvSpPr>
            <a:spLocks noGrp="1"/>
          </p:cNvSpPr>
          <p:nvPr>
            <p:ph type="title"/>
          </p:nvPr>
        </p:nvSpPr>
        <p:spPr/>
        <p:txBody>
          <a:bodyPr/>
          <a:lstStyle/>
          <a:p>
            <a:r>
              <a:rPr lang="en-US" dirty="0"/>
              <a:t>PnP Value - </a:t>
            </a:r>
            <a:r>
              <a:rPr lang="en-US" dirty="0" smtClean="0"/>
              <a:t>Developer</a:t>
            </a:r>
            <a:endParaRPr lang="sv-SE" dirty="0"/>
          </a:p>
        </p:txBody>
      </p:sp>
    </p:spTree>
    <p:extLst>
      <p:ext uri="{BB962C8B-B14F-4D97-AF65-F5344CB8AC3E}">
        <p14:creationId xmlns:p14="http://schemas.microsoft.com/office/powerpoint/2010/main" val="40767416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p:cNvSpPr>
            <a:spLocks noGrp="1"/>
          </p:cNvSpPr>
          <p:nvPr>
            <p:ph type="body" sz="quarter" idx="10"/>
          </p:nvPr>
        </p:nvSpPr>
        <p:spPr/>
        <p:txBody>
          <a:bodyPr/>
          <a:lstStyle/>
          <a:p>
            <a:pPr marL="571500" indent="-571500">
              <a:buFont typeface="Arial" panose="020B0604020202020204" pitchFamily="34" charset="0"/>
              <a:buChar char="•"/>
            </a:pPr>
            <a:r>
              <a:rPr lang="en-US" dirty="0" smtClean="0"/>
              <a:t>Save money. Sometimes a lot of money</a:t>
            </a:r>
          </a:p>
          <a:p>
            <a:pPr marL="571500" indent="-571500">
              <a:buFont typeface="Arial" panose="020B0604020202020204" pitchFamily="34" charset="0"/>
              <a:buChar char="•"/>
            </a:pPr>
            <a:r>
              <a:rPr lang="en-US" dirty="0" smtClean="0"/>
              <a:t>Best practice</a:t>
            </a:r>
            <a:endParaRPr lang="en-US" dirty="0"/>
          </a:p>
        </p:txBody>
      </p:sp>
      <p:sp>
        <p:nvSpPr>
          <p:cNvPr id="3" name="Rubrik 2"/>
          <p:cNvSpPr>
            <a:spLocks noGrp="1"/>
          </p:cNvSpPr>
          <p:nvPr>
            <p:ph type="title"/>
          </p:nvPr>
        </p:nvSpPr>
        <p:spPr/>
        <p:txBody>
          <a:bodyPr/>
          <a:lstStyle/>
          <a:p>
            <a:r>
              <a:rPr lang="en-US" dirty="0"/>
              <a:t>PnP Value - </a:t>
            </a:r>
            <a:r>
              <a:rPr lang="en-US" dirty="0" smtClean="0"/>
              <a:t>Business</a:t>
            </a:r>
            <a:endParaRPr lang="sv-SE" dirty="0"/>
          </a:p>
        </p:txBody>
      </p:sp>
    </p:spTree>
    <p:extLst>
      <p:ext uri="{BB962C8B-B14F-4D97-AF65-F5344CB8AC3E}">
        <p14:creationId xmlns:p14="http://schemas.microsoft.com/office/powerpoint/2010/main" val="26253437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p:cNvSpPr>
            <a:spLocks noGrp="1"/>
          </p:cNvSpPr>
          <p:nvPr>
            <p:ph type="body" sz="quarter" idx="10"/>
          </p:nvPr>
        </p:nvSpPr>
        <p:spPr/>
        <p:txBody>
          <a:bodyPr/>
          <a:lstStyle/>
          <a:p>
            <a:pPr marL="571500" indent="-571500">
              <a:buFont typeface="Arial" panose="020B0604020202020204" pitchFamily="34" charset="0"/>
              <a:buChar char="•"/>
            </a:pPr>
            <a:r>
              <a:rPr lang="en-US" dirty="0" smtClean="0"/>
              <a:t>Common Experience</a:t>
            </a:r>
            <a:r>
              <a:rPr lang="sv-SE" dirty="0" smtClean="0"/>
              <a:t> </a:t>
            </a:r>
            <a:r>
              <a:rPr lang="sv-SE" dirty="0" err="1" smtClean="0"/>
              <a:t>across</a:t>
            </a:r>
            <a:r>
              <a:rPr lang="sv-SE" dirty="0" smtClean="0"/>
              <a:t> </a:t>
            </a:r>
            <a:r>
              <a:rPr lang="sv-SE" dirty="0" err="1" smtClean="0"/>
              <a:t>domains</a:t>
            </a:r>
            <a:r>
              <a:rPr lang="sv-SE" dirty="0" smtClean="0"/>
              <a:t> and </a:t>
            </a:r>
            <a:r>
              <a:rPr lang="sv-SE" dirty="0" err="1" smtClean="0"/>
              <a:t>projects</a:t>
            </a:r>
            <a:endParaRPr lang="sv-SE" dirty="0" smtClean="0"/>
          </a:p>
          <a:p>
            <a:pPr marL="571500" indent="-571500">
              <a:buFont typeface="Arial" panose="020B0604020202020204" pitchFamily="34" charset="0"/>
              <a:buChar char="•"/>
            </a:pPr>
            <a:r>
              <a:rPr lang="en-US" dirty="0" smtClean="0"/>
              <a:t>Shorter time to market -&gt; shorter time to solution</a:t>
            </a:r>
          </a:p>
        </p:txBody>
      </p:sp>
      <p:sp>
        <p:nvSpPr>
          <p:cNvPr id="3" name="Rubrik 2"/>
          <p:cNvSpPr>
            <a:spLocks noGrp="1"/>
          </p:cNvSpPr>
          <p:nvPr>
            <p:ph type="title"/>
          </p:nvPr>
        </p:nvSpPr>
        <p:spPr/>
        <p:txBody>
          <a:bodyPr/>
          <a:lstStyle/>
          <a:p>
            <a:r>
              <a:rPr lang="en-US" dirty="0"/>
              <a:t>PnP Value </a:t>
            </a:r>
            <a:r>
              <a:rPr lang="en-US" dirty="0" smtClean="0"/>
              <a:t>– End User</a:t>
            </a:r>
            <a:endParaRPr lang="sv-SE" dirty="0"/>
          </a:p>
        </p:txBody>
      </p:sp>
    </p:spTree>
    <p:extLst>
      <p:ext uri="{BB962C8B-B14F-4D97-AF65-F5344CB8AC3E}">
        <p14:creationId xmlns:p14="http://schemas.microsoft.com/office/powerpoint/2010/main" val="20843595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Getting involved</a:t>
            </a:r>
            <a:endParaRPr lang="sv-SE" dirty="0"/>
          </a:p>
        </p:txBody>
      </p:sp>
    </p:spTree>
    <p:extLst>
      <p:ext uri="{BB962C8B-B14F-4D97-AF65-F5344CB8AC3E}">
        <p14:creationId xmlns:p14="http://schemas.microsoft.com/office/powerpoint/2010/main" val="25662512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 </a:t>
            </a:r>
            <a:r>
              <a:rPr lang="en-US" smtClean="0"/>
              <a:t>Repo </a:t>
            </a:r>
            <a:r>
              <a:rPr lang="en-US" smtClean="0"/>
              <a:t>Statistics</a:t>
            </a:r>
            <a:endParaRPr lang="en-US" dirty="0"/>
          </a:p>
        </p:txBody>
      </p:sp>
      <p:sp>
        <p:nvSpPr>
          <p:cNvPr id="3" name="Text Placeholder 2"/>
          <p:cNvSpPr>
            <a:spLocks noGrp="1"/>
          </p:cNvSpPr>
          <p:nvPr>
            <p:ph type="body" sz="quarter" idx="10"/>
          </p:nvPr>
        </p:nvSpPr>
        <p:spPr>
          <a:xfrm>
            <a:off x="519112" y="1447799"/>
            <a:ext cx="11149013" cy="4727370"/>
          </a:xfrm>
        </p:spPr>
        <p:txBody>
          <a:bodyPr/>
          <a:lstStyle/>
          <a:p>
            <a:r>
              <a:rPr lang="en-US" sz="3200" dirty="0" smtClean="0"/>
              <a:t>Forked </a:t>
            </a:r>
            <a:r>
              <a:rPr lang="en-US" sz="3200" dirty="0" smtClean="0"/>
              <a:t>603 times</a:t>
            </a:r>
            <a:endParaRPr lang="en-US" sz="3200" dirty="0" smtClean="0"/>
          </a:p>
          <a:p>
            <a:r>
              <a:rPr lang="en-US" sz="3200" dirty="0" smtClean="0"/>
              <a:t>641 </a:t>
            </a:r>
            <a:r>
              <a:rPr lang="en-US" sz="3200" dirty="0" smtClean="0"/>
              <a:t>merged pull </a:t>
            </a:r>
            <a:r>
              <a:rPr lang="en-US" sz="3200" dirty="0" smtClean="0"/>
              <a:t>requests</a:t>
            </a:r>
            <a:endParaRPr lang="en-US" sz="3200" dirty="0" smtClean="0"/>
          </a:p>
          <a:p>
            <a:r>
              <a:rPr lang="en-US" sz="3200" dirty="0" smtClean="0"/>
              <a:t>140</a:t>
            </a:r>
            <a:r>
              <a:rPr lang="en-US" sz="3200" dirty="0" smtClean="0"/>
              <a:t> </a:t>
            </a:r>
            <a:r>
              <a:rPr lang="en-US" sz="3200" dirty="0" smtClean="0"/>
              <a:t>closed </a:t>
            </a:r>
            <a:r>
              <a:rPr lang="en-US" sz="3200" dirty="0" smtClean="0"/>
              <a:t>issues</a:t>
            </a:r>
            <a:endParaRPr lang="en-US" sz="3200" dirty="0" smtClean="0"/>
          </a:p>
          <a:p>
            <a:r>
              <a:rPr lang="en-US" sz="3200" dirty="0" smtClean="0"/>
              <a:t>More than </a:t>
            </a:r>
            <a:r>
              <a:rPr lang="en-US" sz="3200" dirty="0" smtClean="0"/>
              <a:t>4000</a:t>
            </a:r>
            <a:r>
              <a:rPr lang="en-US" sz="3200" dirty="0" smtClean="0"/>
              <a:t> unique </a:t>
            </a:r>
            <a:r>
              <a:rPr lang="en-US" sz="3200" dirty="0" smtClean="0"/>
              <a:t>visitors during last 2 </a:t>
            </a:r>
            <a:r>
              <a:rPr lang="en-US" sz="3200" dirty="0" smtClean="0"/>
              <a:t>weeks</a:t>
            </a:r>
            <a:endParaRPr lang="en-US" sz="3200" dirty="0" smtClean="0"/>
          </a:p>
          <a:p>
            <a:r>
              <a:rPr lang="en-US" sz="3200" dirty="0" smtClean="0"/>
              <a:t>Nuget package </a:t>
            </a:r>
            <a:r>
              <a:rPr lang="en-US" sz="3200" dirty="0" smtClean="0"/>
              <a:t>6423</a:t>
            </a:r>
            <a:r>
              <a:rPr lang="en-US" sz="3200" dirty="0" smtClean="0"/>
              <a:t> downloads</a:t>
            </a:r>
            <a:endParaRPr lang="en-US" sz="3200" dirty="0" smtClean="0"/>
          </a:p>
          <a:p>
            <a:r>
              <a:rPr lang="en-US" sz="3200" dirty="0" smtClean="0"/>
              <a:t>Yammer group has </a:t>
            </a:r>
            <a:r>
              <a:rPr lang="en-US" sz="3200" dirty="0" smtClean="0"/>
              <a:t>2521</a:t>
            </a:r>
            <a:r>
              <a:rPr lang="en-US" sz="3200" dirty="0" smtClean="0"/>
              <a:t> members</a:t>
            </a:r>
            <a:endParaRPr lang="en-US" sz="3200" dirty="0" smtClean="0"/>
          </a:p>
          <a:p>
            <a:pPr lvl="1"/>
            <a:r>
              <a:rPr lang="en-US" sz="1800" dirty="0" smtClean="0"/>
              <a:t>aka.ms/</a:t>
            </a:r>
            <a:r>
              <a:rPr lang="en-US" sz="1800" dirty="0" err="1" smtClean="0"/>
              <a:t>OfficeDevPnPYammer</a:t>
            </a:r>
            <a:endParaRPr lang="en-US" sz="3200" dirty="0"/>
          </a:p>
        </p:txBody>
      </p:sp>
    </p:spTree>
    <p:extLst>
      <p:ext uri="{BB962C8B-B14F-4D97-AF65-F5344CB8AC3E}">
        <p14:creationId xmlns:p14="http://schemas.microsoft.com/office/powerpoint/2010/main" val="28943124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to contribute?</a:t>
            </a:r>
            <a:endParaRPr lang="en-US" dirty="0"/>
          </a:p>
        </p:txBody>
      </p:sp>
      <p:sp>
        <p:nvSpPr>
          <p:cNvPr id="2" name="Text Placeholder 1"/>
          <p:cNvSpPr>
            <a:spLocks noGrp="1"/>
          </p:cNvSpPr>
          <p:nvPr>
            <p:ph type="body" sz="quarter" idx="10"/>
          </p:nvPr>
        </p:nvSpPr>
        <p:spPr/>
        <p:txBody>
          <a:bodyPr/>
          <a:lstStyle/>
          <a:p>
            <a:r>
              <a:rPr lang="en-US" dirty="0" smtClean="0"/>
              <a:t>Documentation in wiki</a:t>
            </a:r>
          </a:p>
          <a:p>
            <a:pPr lvl="1"/>
            <a:r>
              <a:rPr lang="en-US" dirty="0">
                <a:hlinkClick r:id="rId3"/>
              </a:rPr>
              <a:t>https://</a:t>
            </a:r>
            <a:r>
              <a:rPr lang="en-US" dirty="0" smtClean="0">
                <a:hlinkClick r:id="rId3"/>
              </a:rPr>
              <a:t>github.com/OfficeDev/PnP/wiki/contributing-to-Office-365-developer-patterns-and-practices</a:t>
            </a:r>
            <a:endParaRPr lang="en-US" dirty="0" smtClean="0"/>
          </a:p>
          <a:p>
            <a:pPr lvl="1"/>
            <a:endParaRPr lang="en-US" dirty="0"/>
          </a:p>
          <a:p>
            <a:r>
              <a:rPr lang="en-US" dirty="0" smtClean="0"/>
              <a:t>Simple steps</a:t>
            </a:r>
          </a:p>
          <a:p>
            <a:pPr lvl="1"/>
            <a:r>
              <a:rPr lang="en-US" dirty="0" smtClean="0"/>
              <a:t>Fork</a:t>
            </a:r>
          </a:p>
          <a:p>
            <a:pPr lvl="1"/>
            <a:r>
              <a:rPr lang="en-US" dirty="0" smtClean="0"/>
              <a:t>Apply changes and contributions</a:t>
            </a:r>
          </a:p>
          <a:p>
            <a:pPr lvl="1"/>
            <a:r>
              <a:rPr lang="en-US" dirty="0" smtClean="0"/>
              <a:t>Submit a pull request</a:t>
            </a:r>
          </a:p>
          <a:p>
            <a:pPr lvl="1"/>
            <a:r>
              <a:rPr lang="en-US" dirty="0" smtClean="0"/>
              <a:t>Core team members will review</a:t>
            </a:r>
          </a:p>
          <a:p>
            <a:pPr lvl="1"/>
            <a:r>
              <a:rPr lang="en-US" dirty="0" smtClean="0"/>
              <a:t>Merged to Dev</a:t>
            </a:r>
          </a:p>
          <a:p>
            <a:pPr lvl="1"/>
            <a:endParaRPr lang="en-US" dirty="0" smtClean="0"/>
          </a:p>
          <a:p>
            <a:pPr marL="284162" lvl="1" indent="0">
              <a:buNone/>
            </a:pPr>
            <a:endParaRPr lang="en-US" dirty="0"/>
          </a:p>
        </p:txBody>
      </p:sp>
    </p:spTree>
    <p:extLst>
      <p:ext uri="{BB962C8B-B14F-4D97-AF65-F5344CB8AC3E}">
        <p14:creationId xmlns:p14="http://schemas.microsoft.com/office/powerpoint/2010/main" val="15818355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calls</a:t>
            </a:r>
            <a:endParaRPr lang="en-GB" dirty="0"/>
          </a:p>
        </p:txBody>
      </p:sp>
      <p:sp>
        <p:nvSpPr>
          <p:cNvPr id="3" name="Text Placeholder 2"/>
          <p:cNvSpPr>
            <a:spLocks noGrp="1"/>
          </p:cNvSpPr>
          <p:nvPr>
            <p:ph type="body" sz="quarter" idx="10"/>
          </p:nvPr>
        </p:nvSpPr>
        <p:spPr>
          <a:xfrm>
            <a:off x="519112" y="1447798"/>
            <a:ext cx="11149013" cy="3924301"/>
          </a:xfrm>
        </p:spPr>
        <p:txBody>
          <a:bodyPr/>
          <a:lstStyle/>
          <a:p>
            <a:r>
              <a:rPr lang="en-US" dirty="0" smtClean="0"/>
              <a:t>Vesa talks a lot</a:t>
            </a:r>
            <a:r>
              <a:rPr lang="en-US" smtClean="0"/>
              <a:t>, the rest </a:t>
            </a:r>
            <a:r>
              <a:rPr lang="en-US" dirty="0" smtClean="0"/>
              <a:t>of the hour is demos and questions</a:t>
            </a:r>
          </a:p>
          <a:p>
            <a:r>
              <a:rPr lang="en-US" dirty="0" smtClean="0"/>
              <a:t>Monthly call on 2</a:t>
            </a:r>
            <a:r>
              <a:rPr lang="en-US" baseline="30000" dirty="0" smtClean="0"/>
              <a:t>nd</a:t>
            </a:r>
            <a:r>
              <a:rPr lang="en-US" dirty="0" smtClean="0"/>
              <a:t> Tuesday on each month @ 17:00</a:t>
            </a:r>
          </a:p>
          <a:p>
            <a:r>
              <a:rPr lang="en-US" dirty="0" smtClean="0"/>
              <a:t>Lync link in PnP wiki</a:t>
            </a:r>
            <a:endParaRPr lang="en-GB" dirty="0"/>
          </a:p>
        </p:txBody>
      </p:sp>
    </p:spTree>
    <p:extLst>
      <p:ext uri="{BB962C8B-B14F-4D97-AF65-F5344CB8AC3E}">
        <p14:creationId xmlns:p14="http://schemas.microsoft.com/office/powerpoint/2010/main" val="35082170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10931" b="4577"/>
          <a:stretch/>
        </p:blipFill>
        <p:spPr>
          <a:xfrm>
            <a:off x="-38280" y="-14548"/>
            <a:ext cx="12248482" cy="6872548"/>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marL="342900" indent="-342900" algn="ctr" defTabSz="913513" fontAlgn="base">
              <a:spcBef>
                <a:spcPct val="0"/>
              </a:spcBef>
              <a:spcAft>
                <a:spcPct val="0"/>
              </a:spcAft>
              <a:buFont typeface="Arial" panose="020B0604020202020204" pitchFamily="34" charset="0"/>
              <a:buChar char="•"/>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Roadmap – What’s coming?</a:t>
            </a:r>
            <a:endParaRPr lang="en-US" dirty="0">
              <a:solidFill>
                <a:schemeClr val="bg1"/>
              </a:solidFill>
            </a:endParaRPr>
          </a:p>
        </p:txBody>
      </p:sp>
      <p:sp>
        <p:nvSpPr>
          <p:cNvPr id="3" name="TextBox 2"/>
          <p:cNvSpPr txBox="1"/>
          <p:nvPr/>
        </p:nvSpPr>
        <p:spPr>
          <a:xfrm>
            <a:off x="519112" y="1205098"/>
            <a:ext cx="5436520" cy="4801314"/>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smtClean="0">
                <a:solidFill>
                  <a:schemeClr val="bg1"/>
                </a:solidFill>
                <a:latin typeface="+mj-lt"/>
              </a:rPr>
              <a:t>Starter kits</a:t>
            </a:r>
          </a:p>
          <a:p>
            <a:pPr marL="800082" lvl="1" indent="-342900">
              <a:buFont typeface="Arial" panose="020B0604020202020204" pitchFamily="34" charset="0"/>
              <a:buChar char="•"/>
            </a:pPr>
            <a:r>
              <a:rPr lang="en-US" sz="2000" spc="-70" dirty="0" smtClean="0">
                <a:solidFill>
                  <a:schemeClr val="bg1"/>
                </a:solidFill>
                <a:latin typeface="+mj-lt"/>
              </a:rPr>
              <a:t>Provisioning</a:t>
            </a:r>
          </a:p>
          <a:p>
            <a:pPr marL="800082" lvl="1" indent="-342900">
              <a:buFont typeface="Arial" panose="020B0604020202020204" pitchFamily="34" charset="0"/>
              <a:buChar char="•"/>
            </a:pPr>
            <a:r>
              <a:rPr lang="en-US" sz="2000" spc="-70" dirty="0" smtClean="0">
                <a:solidFill>
                  <a:schemeClr val="bg1"/>
                </a:solidFill>
                <a:latin typeface="+mj-lt"/>
              </a:rPr>
              <a:t>Remote timer jobs</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Improvements </a:t>
            </a:r>
            <a:r>
              <a:rPr lang="en-US" sz="2400" spc="-70" dirty="0">
                <a:solidFill>
                  <a:schemeClr val="bg1"/>
                </a:solidFill>
                <a:latin typeface="+mj-lt"/>
              </a:rPr>
              <a:t>to core </a:t>
            </a:r>
            <a:r>
              <a:rPr lang="en-US" sz="2400" spc="-70" dirty="0" smtClean="0">
                <a:solidFill>
                  <a:schemeClr val="bg1"/>
                </a:solidFill>
                <a:latin typeface="+mj-lt"/>
              </a:rPr>
              <a:t>component</a:t>
            </a:r>
          </a:p>
          <a:p>
            <a:pPr marL="800082" lvl="1" indent="-342900">
              <a:buFont typeface="Arial" panose="020B0604020202020204" pitchFamily="34" charset="0"/>
              <a:buChar char="•"/>
            </a:pPr>
            <a:r>
              <a:rPr lang="en-US" sz="2000" spc="-70" dirty="0" smtClean="0">
                <a:solidFill>
                  <a:schemeClr val="bg1"/>
                </a:solidFill>
                <a:latin typeface="+mj-lt"/>
              </a:rPr>
              <a:t>Unit testing, logging, other stuff</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Guidance</a:t>
            </a:r>
          </a:p>
          <a:p>
            <a:pPr marL="800082" lvl="1" indent="-342900">
              <a:buFont typeface="Arial" panose="020B0604020202020204" pitchFamily="34" charset="0"/>
              <a:buChar char="•"/>
            </a:pPr>
            <a:r>
              <a:rPr lang="en-US" sz="2000" spc="-70" dirty="0" smtClean="0">
                <a:solidFill>
                  <a:schemeClr val="bg1"/>
                </a:solidFill>
                <a:latin typeface="+mj-lt"/>
              </a:rPr>
              <a:t>Application </a:t>
            </a:r>
            <a:r>
              <a:rPr lang="en-US" sz="2000" spc="-70" dirty="0">
                <a:solidFill>
                  <a:schemeClr val="bg1"/>
                </a:solidFill>
                <a:latin typeface="+mj-lt"/>
              </a:rPr>
              <a:t>Life Cycle for app model</a:t>
            </a:r>
          </a:p>
          <a:p>
            <a:pPr marL="800082" lvl="1" indent="-342900">
              <a:buFont typeface="Arial" panose="020B0604020202020204" pitchFamily="34" charset="0"/>
              <a:buChar char="•"/>
            </a:pPr>
            <a:r>
              <a:rPr lang="en-US" sz="2000" spc="-70" dirty="0" smtClean="0">
                <a:solidFill>
                  <a:schemeClr val="bg1"/>
                </a:solidFill>
                <a:latin typeface="+mj-lt"/>
              </a:rPr>
              <a:t>Design </a:t>
            </a:r>
            <a:r>
              <a:rPr lang="en-US" sz="2000" spc="-70" dirty="0">
                <a:solidFill>
                  <a:schemeClr val="bg1"/>
                </a:solidFill>
                <a:latin typeface="+mj-lt"/>
              </a:rPr>
              <a:t>patterns for App model based implementation</a:t>
            </a:r>
          </a:p>
          <a:p>
            <a:pPr marL="800082" lvl="1" indent="-342900">
              <a:buFont typeface="Arial" panose="020B0604020202020204" pitchFamily="34" charset="0"/>
              <a:buChar char="•"/>
            </a:pPr>
            <a:r>
              <a:rPr lang="en-US" sz="2000" spc="-70" dirty="0" smtClean="0">
                <a:solidFill>
                  <a:schemeClr val="bg1"/>
                </a:solidFill>
                <a:latin typeface="+mj-lt"/>
              </a:rPr>
              <a:t>Transformation </a:t>
            </a:r>
            <a:r>
              <a:rPr lang="en-US" sz="2000" spc="-70" dirty="0">
                <a:solidFill>
                  <a:schemeClr val="bg1"/>
                </a:solidFill>
                <a:latin typeface="+mj-lt"/>
              </a:rPr>
              <a:t>guidance for existing </a:t>
            </a:r>
            <a:r>
              <a:rPr lang="en-US" sz="2000" spc="-70" dirty="0" smtClean="0">
                <a:solidFill>
                  <a:schemeClr val="bg1"/>
                </a:solidFill>
                <a:latin typeface="+mj-lt"/>
              </a:rPr>
              <a:t>customizations</a:t>
            </a:r>
            <a:endParaRPr lang="en-US" sz="2000" spc="-70" dirty="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App </a:t>
            </a:r>
            <a:r>
              <a:rPr lang="en-US" sz="2000" spc="-70" dirty="0">
                <a:solidFill>
                  <a:schemeClr val="bg1"/>
                </a:solidFill>
                <a:latin typeface="+mj-lt"/>
              </a:rPr>
              <a:t>model impact for enterprise architecture</a:t>
            </a:r>
          </a:p>
          <a:p>
            <a:pPr marL="800082" lvl="1" indent="-342900">
              <a:buFont typeface="Arial" panose="020B0604020202020204" pitchFamily="34" charset="0"/>
              <a:buChar char="•"/>
            </a:pPr>
            <a:r>
              <a:rPr lang="en-US" sz="2000" spc="-70" dirty="0" smtClean="0">
                <a:solidFill>
                  <a:schemeClr val="bg1"/>
                </a:solidFill>
                <a:latin typeface="+mj-lt"/>
              </a:rPr>
              <a:t>Content </a:t>
            </a:r>
            <a:r>
              <a:rPr lang="en-US" sz="2000" spc="-70" dirty="0">
                <a:solidFill>
                  <a:schemeClr val="bg1"/>
                </a:solidFill>
                <a:latin typeface="+mj-lt"/>
              </a:rPr>
              <a:t>migration for app model </a:t>
            </a:r>
            <a:r>
              <a:rPr lang="en-US" sz="2000" spc="-70" dirty="0" smtClean="0">
                <a:solidFill>
                  <a:schemeClr val="bg1"/>
                </a:solidFill>
                <a:latin typeface="+mj-lt"/>
              </a:rPr>
              <a:t>implementation</a:t>
            </a:r>
          </a:p>
          <a:p>
            <a:pPr marL="800082" lvl="1" indent="-342900">
              <a:buFont typeface="Arial" panose="020B0604020202020204" pitchFamily="34" charset="0"/>
              <a:buChar char="•"/>
            </a:pPr>
            <a:r>
              <a:rPr lang="en-US" sz="2000" spc="-70" dirty="0" smtClean="0">
                <a:solidFill>
                  <a:schemeClr val="bg1"/>
                </a:solidFill>
                <a:latin typeface="+mj-lt"/>
              </a:rPr>
              <a:t>Continuous integration</a:t>
            </a:r>
            <a:endParaRPr lang="en-US" sz="2000" spc="-70" dirty="0">
              <a:solidFill>
                <a:schemeClr val="bg1"/>
              </a:solidFill>
              <a:latin typeface="+mj-lt"/>
            </a:endParaRPr>
          </a:p>
        </p:txBody>
      </p:sp>
    </p:spTree>
    <p:extLst>
      <p:ext uri="{BB962C8B-B14F-4D97-AF65-F5344CB8AC3E}">
        <p14:creationId xmlns:p14="http://schemas.microsoft.com/office/powerpoint/2010/main" val="30531035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505" y="205229"/>
            <a:ext cx="11901320" cy="2121411"/>
          </a:xfrm>
        </p:spPr>
        <p:txBody>
          <a:bodyPr/>
          <a:lstStyle/>
          <a:p>
            <a:r>
              <a:rPr lang="en-US" sz="16600" dirty="0" smtClean="0">
                <a:solidFill>
                  <a:schemeClr val="bg1"/>
                </a:solidFill>
                <a:latin typeface="Arial" pitchFamily="34" charset="0"/>
                <a:cs typeface="Arial" pitchFamily="34" charset="0"/>
              </a:rPr>
              <a:t>Feedback…</a:t>
            </a:r>
            <a:endParaRPr lang="en-US" sz="13800" dirty="0">
              <a:solidFill>
                <a:schemeClr val="bg1"/>
              </a:solidFill>
              <a:cs typeface="Arial" pitchFamily="34" charset="0"/>
            </a:endParaRPr>
          </a:p>
        </p:txBody>
      </p:sp>
      <p:sp>
        <p:nvSpPr>
          <p:cNvPr id="4" name="Text Placeholder 3"/>
          <p:cNvSpPr>
            <a:spLocks noGrp="1"/>
          </p:cNvSpPr>
          <p:nvPr>
            <p:ph type="body" sz="quarter" idx="4294967295"/>
          </p:nvPr>
        </p:nvSpPr>
        <p:spPr>
          <a:xfrm>
            <a:off x="287506" y="2775857"/>
            <a:ext cx="7330509" cy="1959977"/>
          </a:xfrm>
        </p:spPr>
        <p:txBody>
          <a:bodyPr/>
          <a:lstStyle/>
          <a:p>
            <a:pPr>
              <a:lnSpc>
                <a:spcPct val="100000"/>
              </a:lnSpc>
              <a:defRPr/>
            </a:pPr>
            <a:r>
              <a:rPr lang="en-US" sz="3200" dirty="0" smtClean="0">
                <a:solidFill>
                  <a:schemeClr val="bg1"/>
                </a:solidFill>
                <a:latin typeface="+mn-lt"/>
                <a:cs typeface="Arial" pitchFamily="34" charset="0"/>
              </a:rPr>
              <a:t>Please keep the feedback coming in Yammer… we need your input for the prioritization.</a:t>
            </a:r>
          </a:p>
          <a:p>
            <a:pPr>
              <a:lnSpc>
                <a:spcPct val="100000"/>
              </a:lnSpc>
              <a:defRPr/>
            </a:pPr>
            <a:r>
              <a:rPr lang="en-US" sz="3200" dirty="0">
                <a:solidFill>
                  <a:schemeClr val="bg1"/>
                </a:solidFill>
                <a:latin typeface="+mn-lt"/>
                <a:cs typeface="Arial" pitchFamily="34" charset="0"/>
              </a:rPr>
              <a:t>Yammer group O365 Dev Patterns &amp; </a:t>
            </a:r>
            <a:r>
              <a:rPr lang="en-US" sz="3200" dirty="0" smtClean="0">
                <a:solidFill>
                  <a:schemeClr val="bg1"/>
                </a:solidFill>
                <a:latin typeface="+mn-lt"/>
                <a:cs typeface="Arial" pitchFamily="34" charset="0"/>
              </a:rPr>
              <a:t>Practices @ </a:t>
            </a:r>
            <a:r>
              <a:rPr lang="en-US" sz="3200" dirty="0">
                <a:solidFill>
                  <a:schemeClr val="bg1"/>
                </a:solidFill>
                <a:latin typeface="+mn-lt"/>
                <a:cs typeface="Arial" pitchFamily="34" charset="0"/>
              </a:rPr>
              <a:t>yammer.com/</a:t>
            </a:r>
            <a:r>
              <a:rPr lang="en-US" sz="3200" dirty="0" err="1">
                <a:solidFill>
                  <a:schemeClr val="bg1"/>
                </a:solidFill>
                <a:latin typeface="+mn-lt"/>
                <a:cs typeface="Arial" pitchFamily="34" charset="0"/>
              </a:rPr>
              <a:t>itpronetwork</a:t>
            </a:r>
            <a:r>
              <a:rPr lang="en-US" sz="3200" dirty="0">
                <a:solidFill>
                  <a:schemeClr val="bg1"/>
                </a:solidFill>
                <a:latin typeface="+mn-lt"/>
                <a:cs typeface="Arial" pitchFamily="34" charset="0"/>
              </a:rPr>
              <a:t>/</a:t>
            </a:r>
            <a:endParaRPr lang="en-US" sz="3200" dirty="0" smtClean="0">
              <a:solidFill>
                <a:schemeClr val="bg1"/>
              </a:solidFill>
              <a:latin typeface="+mn-lt"/>
              <a:cs typeface="Arial" pitchFamily="34" charset="0"/>
            </a:endParaRPr>
          </a:p>
        </p:txBody>
      </p:sp>
    </p:spTree>
    <p:extLst>
      <p:ext uri="{BB962C8B-B14F-4D97-AF65-F5344CB8AC3E}">
        <p14:creationId xmlns:p14="http://schemas.microsoft.com/office/powerpoint/2010/main" val="3560379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23258250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93143" y="168303"/>
            <a:ext cx="6193672" cy="4903981"/>
          </a:xfrm>
          <a:prstGeom prst="rect">
            <a:avLst/>
          </a:prstGeom>
          <a:noFill/>
        </p:spPr>
        <p:txBody>
          <a:bodyPr wrap="square" lIns="179114" tIns="143293" rIns="179114" bIns="143293" rtlCol="0">
            <a:spAutoFit/>
          </a:bodyPr>
          <a:lstStyle/>
          <a:p>
            <a:pPr marL="0" lvl="1" defTabSz="565990">
              <a:lnSpc>
                <a:spcPct val="90000"/>
              </a:lnSpc>
              <a:spcBef>
                <a:spcPts val="588"/>
              </a:spcBef>
              <a:spcAft>
                <a:spcPts val="980"/>
              </a:spcAft>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 your code</a:t>
            </a:r>
            <a:r>
              <a:rPr lang="en-US" dirty="0">
                <a:gradFill>
                  <a:gsLst>
                    <a:gs pos="0">
                      <a:srgbClr val="FFFFFF"/>
                    </a:gs>
                    <a:gs pos="100000">
                      <a:srgbClr val="FFFFFF"/>
                    </a:gs>
                  </a:gsLst>
                  <a:lin ang="5400000" scaled="1"/>
                </a:gradFill>
                <a:cs typeface="Segoe UI" panose="020B0502040204020203" pitchFamily="34" charset="0"/>
              </a:rPr>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Providing App Model Patterns for common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Full Trust Code scenarios</a:t>
            </a:r>
            <a:endParaRPr lang="en-US" sz="2000" b="1" dirty="0">
              <a:gradFill>
                <a:gsLst>
                  <a:gs pos="0">
                    <a:srgbClr val="FFFFFF"/>
                  </a:gs>
                  <a:gs pos="100000">
                    <a:srgbClr val="FFFFFF"/>
                  </a:gs>
                </a:gsLst>
                <a:lin ang="5400000" scaled="1"/>
              </a:gradFill>
            </a:endParaRPr>
          </a:p>
          <a:p>
            <a:pPr defTabSz="913549">
              <a:lnSpc>
                <a:spcPct val="90000"/>
              </a:lnSpc>
            </a:pPr>
            <a:r>
              <a:rPr lang="en-US" sz="3600"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100</a:t>
            </a: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Visual Studio projects</a:t>
            </a:r>
            <a:b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28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Common scenarios</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Branding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Site provisioning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Remote event receivers </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Large file support</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Taxonomy driven navigation</a:t>
            </a:r>
          </a:p>
          <a:p>
            <a:pPr marL="230115" lvl="1" indent="-230115" defTabSz="565990">
              <a:lnSpc>
                <a:spcPct val="90000"/>
              </a:lnSpc>
              <a:spcBef>
                <a:spcPts val="294"/>
              </a:spcBef>
              <a:spcAft>
                <a:spcPts val="980"/>
              </a:spcAft>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And much more…</a:t>
            </a:r>
            <a:endParaRPr lang="en-US" sz="2000" dirty="0">
              <a:gradFill>
                <a:gsLst>
                  <a:gs pos="0">
                    <a:srgbClr val="FFFFFF"/>
                  </a:gs>
                  <a:gs pos="100000">
                    <a:srgbClr val="FFFFFF"/>
                  </a:gs>
                </a:gsLst>
                <a:lin ang="5400000" scaled="1"/>
              </a:gradFill>
            </a:endParaRPr>
          </a:p>
          <a:p>
            <a:pPr defTabSz="913549">
              <a:lnSpc>
                <a:spcPct val="90000"/>
              </a:lnSpc>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Contribute</a:t>
            </a:r>
          </a:p>
          <a:p>
            <a:pPr marL="0" lvl="1" defTabSz="565990">
              <a:lnSpc>
                <a:spcPct val="90000"/>
              </a:lnSpc>
            </a:pPr>
            <a:r>
              <a:rPr lang="en-US" dirty="0" smtClean="0">
                <a:gradFill>
                  <a:gsLst>
                    <a:gs pos="0">
                      <a:srgbClr val="FFFFFF"/>
                    </a:gs>
                    <a:gs pos="100000">
                      <a:srgbClr val="FFFFFF"/>
                    </a:gs>
                  </a:gsLst>
                  <a:lin ang="5400000" scaled="1"/>
                </a:gradFill>
                <a:cs typeface="Segoe UI" panose="020B0502040204020203" pitchFamily="34" charset="0"/>
              </a:rPr>
              <a:t>This is open source project and open for </a:t>
            </a:r>
            <a:r>
              <a:rPr lang="en-US" dirty="0" err="1" smtClean="0">
                <a:gradFill>
                  <a:gsLst>
                    <a:gs pos="0">
                      <a:srgbClr val="FFFFFF"/>
                    </a:gs>
                    <a:gs pos="100000">
                      <a:srgbClr val="FFFFFF"/>
                    </a:gs>
                  </a:gsLst>
                  <a:lin ang="5400000" scaled="1"/>
                </a:gradFill>
                <a:cs typeface="Segoe UI" panose="020B0502040204020203" pitchFamily="34" charset="0"/>
              </a:rPr>
              <a:t>contirbutions</a:t>
            </a:r>
            <a:endParaRPr lang="en-US" dirty="0">
              <a:gradFill>
                <a:gsLst>
                  <a:gs pos="0">
                    <a:srgbClr val="FFFFFF"/>
                  </a:gs>
                  <a:gs pos="100000">
                    <a:srgbClr val="FFFFFF"/>
                  </a:gs>
                </a:gsLst>
                <a:lin ang="5400000" scaled="1"/>
              </a:gradFill>
              <a:cs typeface="Segoe UI" panose="020B0502040204020203"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207386" y="4926865"/>
            <a:ext cx="5981439" cy="967797"/>
          </a:xfrm>
          <a:prstGeom prst="rect">
            <a:avLst/>
          </a:prstGeom>
          <a:noFill/>
        </p:spPr>
        <p:txBody>
          <a:bodyPr wrap="none" lIns="179090" tIns="143271" rIns="179090" bIns="143271" rtlCol="0">
            <a:spAutoFit/>
          </a:bodyPr>
          <a:lstStyle/>
          <a:p>
            <a:pPr defTabSz="913375">
              <a:lnSpc>
                <a:spcPct val="90000"/>
              </a:lnSpc>
              <a:spcAft>
                <a:spcPts val="588"/>
              </a:spcAft>
            </a:pPr>
            <a:r>
              <a:rPr lang="en-US" sz="4899" u="sng" dirty="0">
                <a:gradFill>
                  <a:gsLst>
                    <a:gs pos="2917">
                      <a:srgbClr val="FFFFFF"/>
                    </a:gs>
                    <a:gs pos="30000">
                      <a:srgbClr val="FFFFFF"/>
                    </a:gs>
                  </a:gsLst>
                  <a:lin ang="5400000" scaled="0"/>
                </a:gradFill>
                <a:latin typeface="Segoe UI Light"/>
              </a:rPr>
              <a:t>aka.ms/</a:t>
            </a:r>
            <a:r>
              <a:rPr lang="en-US" sz="4899" u="sng" dirty="0" err="1">
                <a:gradFill>
                  <a:gsLst>
                    <a:gs pos="2917">
                      <a:srgbClr val="FFFFFF"/>
                    </a:gs>
                    <a:gs pos="30000">
                      <a:srgbClr val="FFFFFF"/>
                    </a:gs>
                  </a:gsLst>
                  <a:lin ang="5400000" scaled="0"/>
                </a:gradFill>
                <a:latin typeface="Segoe UI Light"/>
              </a:rPr>
              <a:t>OfficeDevPnP</a:t>
            </a:r>
            <a:endParaRPr lang="en-US" sz="4899"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343851" y="-220605"/>
            <a:ext cx="5643508" cy="2295452"/>
            <a:chOff x="477350" y="330556"/>
            <a:chExt cx="5758172" cy="2342091"/>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pic>
        <p:nvPicPr>
          <p:cNvPr id="1026" name="Picture 2" descr="http://officedevcenter-msprod.azurewebsites.net/Media/Default/Slider/image3.jpg"/>
          <p:cNvPicPr>
            <a:picLocks noChangeAspect="1" noChangeArrowheads="1"/>
          </p:cNvPicPr>
          <p:nvPr/>
        </p:nvPicPr>
        <p:blipFill rotWithShape="1">
          <a:blip r:embed="rId4">
            <a:extLst>
              <a:ext uri="{28A0092B-C50C-407E-A947-70E740481C1C}">
                <a14:useLocalDpi xmlns:a14="http://schemas.microsoft.com/office/drawing/2010/main" val="0"/>
              </a:ext>
            </a:extLst>
          </a:blip>
          <a:srcRect r="10518"/>
          <a:stretch/>
        </p:blipFill>
        <p:spPr bwMode="auto">
          <a:xfrm>
            <a:off x="-4876219" y="2248732"/>
            <a:ext cx="11053027" cy="411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64409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The PnP Repository</a:t>
            </a:r>
            <a:endParaRPr lang="sv-SE" dirty="0"/>
          </a:p>
        </p:txBody>
      </p:sp>
      <p:sp>
        <p:nvSpPr>
          <p:cNvPr id="3" name="Platshållare för text 2"/>
          <p:cNvSpPr>
            <a:spLocks noGrp="1"/>
          </p:cNvSpPr>
          <p:nvPr>
            <p:ph type="body" sz="quarter" idx="12"/>
          </p:nvPr>
        </p:nvSpPr>
        <p:spPr/>
        <p:txBody>
          <a:bodyPr/>
          <a:lstStyle/>
          <a:p>
            <a:r>
              <a:rPr lang="sv-SE" dirty="0"/>
              <a:t>https://github.com/OfficeDev/PnP</a:t>
            </a:r>
          </a:p>
        </p:txBody>
      </p:sp>
    </p:spTree>
    <p:extLst>
      <p:ext uri="{BB962C8B-B14F-4D97-AF65-F5344CB8AC3E}">
        <p14:creationId xmlns:p14="http://schemas.microsoft.com/office/powerpoint/2010/main" val="40958994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smtClean="0"/>
              <a:t>PnP Repo</a:t>
            </a:r>
            <a:endParaRPr lang="en-US" sz="4800" dirty="0"/>
          </a:p>
        </p:txBody>
      </p:sp>
      <p:pic>
        <p:nvPicPr>
          <p:cNvPr id="2" name="Bildobjekt 1"/>
          <p:cNvPicPr>
            <a:picLocks noChangeAspect="1"/>
          </p:cNvPicPr>
          <p:nvPr/>
        </p:nvPicPr>
        <p:blipFill>
          <a:blip r:embed="rId3"/>
          <a:stretch>
            <a:fillRect/>
          </a:stretch>
        </p:blipFill>
        <p:spPr>
          <a:xfrm>
            <a:off x="1140733" y="1123270"/>
            <a:ext cx="8052254" cy="4880641"/>
          </a:xfrm>
          <a:prstGeom prst="rect">
            <a:avLst/>
          </a:prstGeom>
        </p:spPr>
      </p:pic>
      <p:sp>
        <p:nvSpPr>
          <p:cNvPr id="5" name="TextBox 4"/>
          <p:cNvSpPr txBox="1"/>
          <p:nvPr/>
        </p:nvSpPr>
        <p:spPr>
          <a:xfrm>
            <a:off x="8738599" y="424855"/>
            <a:ext cx="3020591" cy="273057"/>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Issues – File one or solve one</a:t>
            </a:r>
            <a:endParaRPr lang="en-US" sz="1400" dirty="0">
              <a:solidFill>
                <a:schemeClr val="bg1"/>
              </a:solidFill>
            </a:endParaRPr>
          </a:p>
        </p:txBody>
      </p:sp>
      <p:cxnSp>
        <p:nvCxnSpPr>
          <p:cNvPr id="6" name="Straight Connector 29"/>
          <p:cNvCxnSpPr/>
          <p:nvPr/>
        </p:nvCxnSpPr>
        <p:spPr>
          <a:xfrm flipH="1">
            <a:off x="8025493" y="657304"/>
            <a:ext cx="703685" cy="2094060"/>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8" name="TextBox 4"/>
          <p:cNvSpPr txBox="1"/>
          <p:nvPr/>
        </p:nvSpPr>
        <p:spPr>
          <a:xfrm>
            <a:off x="9168234" y="1230991"/>
            <a:ext cx="3020591" cy="273057"/>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Pull requests – Contribute</a:t>
            </a:r>
            <a:endParaRPr lang="en-US" sz="1400" dirty="0">
              <a:solidFill>
                <a:schemeClr val="bg1"/>
              </a:solidFill>
            </a:endParaRPr>
          </a:p>
        </p:txBody>
      </p:sp>
      <p:cxnSp>
        <p:nvCxnSpPr>
          <p:cNvPr id="9" name="Straight Connector 29"/>
          <p:cNvCxnSpPr>
            <a:stCxn id="8" idx="1"/>
          </p:cNvCxnSpPr>
          <p:nvPr/>
        </p:nvCxnSpPr>
        <p:spPr>
          <a:xfrm flipH="1">
            <a:off x="8564336" y="1367520"/>
            <a:ext cx="603898" cy="1701480"/>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12" name="TextBox 4"/>
          <p:cNvSpPr txBox="1"/>
          <p:nvPr/>
        </p:nvSpPr>
        <p:spPr>
          <a:xfrm>
            <a:off x="9168233" y="4640941"/>
            <a:ext cx="3020591" cy="273057"/>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Wiki – Learn, read </a:t>
            </a:r>
            <a:endParaRPr lang="en-US" sz="1400" dirty="0">
              <a:solidFill>
                <a:schemeClr val="bg1"/>
              </a:solidFill>
            </a:endParaRPr>
          </a:p>
        </p:txBody>
      </p:sp>
      <p:cxnSp>
        <p:nvCxnSpPr>
          <p:cNvPr id="13" name="Straight Connector 29"/>
          <p:cNvCxnSpPr/>
          <p:nvPr/>
        </p:nvCxnSpPr>
        <p:spPr>
          <a:xfrm flipH="1" flipV="1">
            <a:off x="8286750" y="3551029"/>
            <a:ext cx="881484" cy="1226442"/>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10" name="Straight Connector 29"/>
          <p:cNvCxnSpPr/>
          <p:nvPr/>
        </p:nvCxnSpPr>
        <p:spPr>
          <a:xfrm flipV="1">
            <a:off x="6611007" y="5929989"/>
            <a:ext cx="1030014" cy="306609"/>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14" name="TextBox 4"/>
          <p:cNvSpPr txBox="1"/>
          <p:nvPr/>
        </p:nvSpPr>
        <p:spPr>
          <a:xfrm>
            <a:off x="3590416" y="6100069"/>
            <a:ext cx="3020591" cy="273057"/>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If you refuse to learn Git</a:t>
            </a:r>
            <a:endParaRPr lang="en-US" sz="1400" dirty="0">
              <a:solidFill>
                <a:schemeClr val="bg1"/>
              </a:solidFill>
            </a:endParaRPr>
          </a:p>
        </p:txBody>
      </p:sp>
    </p:spTree>
    <p:extLst>
      <p:ext uri="{BB962C8B-B14F-4D97-AF65-F5344CB8AC3E}">
        <p14:creationId xmlns:p14="http://schemas.microsoft.com/office/powerpoint/2010/main" val="33605434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objekt 1"/>
          <p:cNvPicPr>
            <a:picLocks noChangeAspect="1"/>
          </p:cNvPicPr>
          <p:nvPr/>
        </p:nvPicPr>
        <p:blipFill>
          <a:blip r:embed="rId3"/>
          <a:stretch>
            <a:fillRect/>
          </a:stretch>
        </p:blipFill>
        <p:spPr>
          <a:xfrm>
            <a:off x="4558760" y="1445249"/>
            <a:ext cx="2359970" cy="4734418"/>
          </a:xfrm>
          <a:prstGeom prst="rect">
            <a:avLst/>
          </a:prstGeom>
        </p:spPr>
      </p:pic>
      <p:sp>
        <p:nvSpPr>
          <p:cNvPr id="3" name="Title 2"/>
          <p:cNvSpPr>
            <a:spLocks noGrp="1"/>
          </p:cNvSpPr>
          <p:nvPr>
            <p:ph type="title"/>
          </p:nvPr>
        </p:nvSpPr>
        <p:spPr/>
        <p:txBody>
          <a:bodyPr/>
          <a:lstStyle/>
          <a:p>
            <a:r>
              <a:rPr lang="en-US" dirty="0" smtClean="0"/>
              <a:t>PnP Structure – folders and code</a:t>
            </a:r>
            <a:endParaRPr lang="en-US" dirty="0"/>
          </a:p>
        </p:txBody>
      </p:sp>
      <p:cxnSp>
        <p:nvCxnSpPr>
          <p:cNvPr id="8" name="Straight Connector 7"/>
          <p:cNvCxnSpPr/>
          <p:nvPr/>
        </p:nvCxnSpPr>
        <p:spPr>
          <a:xfrm flipV="1">
            <a:off x="3539702" y="1597918"/>
            <a:ext cx="1051552" cy="83757"/>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9" name="TextBox 4"/>
          <p:cNvSpPr txBox="1"/>
          <p:nvPr/>
        </p:nvSpPr>
        <p:spPr>
          <a:xfrm>
            <a:off x="519112" y="1456979"/>
            <a:ext cx="3020591" cy="156571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All referenced assemblies are included in package.</a:t>
            </a:r>
          </a:p>
          <a:p>
            <a:pPr marL="0" lvl="1"/>
            <a:endParaRPr lang="fi-FI" sz="1400" dirty="0">
              <a:solidFill>
                <a:schemeClr val="bg1"/>
              </a:solidFill>
            </a:endParaRPr>
          </a:p>
          <a:p>
            <a:pPr marL="0" lvl="1"/>
            <a:r>
              <a:rPr lang="en-US" sz="1400" dirty="0" smtClean="0">
                <a:solidFill>
                  <a:schemeClr val="bg1"/>
                </a:solidFill>
              </a:rPr>
              <a:t>Contains latest 15 &amp; 16 versions of the CSOM components.  </a:t>
            </a:r>
          </a:p>
          <a:p>
            <a:pPr marL="0" lvl="1"/>
            <a:endParaRPr lang="en-US" sz="1400" dirty="0" smtClean="0">
              <a:solidFill>
                <a:schemeClr val="bg1"/>
              </a:solidFill>
            </a:endParaRPr>
          </a:p>
          <a:p>
            <a:pPr marL="0" lvl="1"/>
            <a:r>
              <a:rPr lang="en-US" sz="1400" dirty="0" smtClean="0">
                <a:solidFill>
                  <a:schemeClr val="bg1"/>
                </a:solidFill>
              </a:rPr>
              <a:t>No need for additional downloads</a:t>
            </a:r>
            <a:endParaRPr lang="en-US" sz="1400" dirty="0">
              <a:solidFill>
                <a:schemeClr val="bg1"/>
              </a:solidFill>
            </a:endParaRPr>
          </a:p>
        </p:txBody>
      </p:sp>
      <p:sp>
        <p:nvSpPr>
          <p:cNvPr id="14" name="TextBox 4"/>
          <p:cNvSpPr txBox="1"/>
          <p:nvPr/>
        </p:nvSpPr>
        <p:spPr>
          <a:xfrm>
            <a:off x="8656956" y="3082115"/>
            <a:ext cx="3020591"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Reusable remote operation component with extensions methods to standard CSOM objects.</a:t>
            </a:r>
            <a:endParaRPr lang="en-US" sz="1400" dirty="0">
              <a:solidFill>
                <a:schemeClr val="bg1"/>
              </a:solidFill>
            </a:endParaRPr>
          </a:p>
        </p:txBody>
      </p:sp>
      <p:cxnSp>
        <p:nvCxnSpPr>
          <p:cNvPr id="15" name="Straight Connector 14"/>
          <p:cNvCxnSpPr/>
          <p:nvPr/>
        </p:nvCxnSpPr>
        <p:spPr>
          <a:xfrm flipH="1" flipV="1">
            <a:off x="7102015" y="3523452"/>
            <a:ext cx="1497446" cy="4968"/>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19" name="TextBox 4"/>
          <p:cNvSpPr txBox="1"/>
          <p:nvPr/>
        </p:nvSpPr>
        <p:spPr>
          <a:xfrm>
            <a:off x="486618" y="4849289"/>
            <a:ext cx="3020591" cy="91938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Scenario demonstrations for the usage of the core component. Contains additional explanations and usage models for API patterns.</a:t>
            </a:r>
            <a:endParaRPr lang="en-US" sz="1400" dirty="0">
              <a:solidFill>
                <a:schemeClr val="bg1"/>
              </a:solidFill>
            </a:endParaRPr>
          </a:p>
        </p:txBody>
      </p:sp>
      <p:cxnSp>
        <p:nvCxnSpPr>
          <p:cNvPr id="20" name="Straight Connector 19"/>
          <p:cNvCxnSpPr/>
          <p:nvPr/>
        </p:nvCxnSpPr>
        <p:spPr>
          <a:xfrm flipV="1">
            <a:off x="3539702" y="4983499"/>
            <a:ext cx="901669" cy="726"/>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26" name="TextBox 4"/>
          <p:cNvSpPr txBox="1"/>
          <p:nvPr/>
        </p:nvSpPr>
        <p:spPr>
          <a:xfrm>
            <a:off x="8656956" y="2263442"/>
            <a:ext cx="3020591" cy="488500"/>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Reusable components targeted for reuse as such in projects.</a:t>
            </a:r>
            <a:endParaRPr lang="en-US" sz="1400" dirty="0">
              <a:solidFill>
                <a:schemeClr val="bg1"/>
              </a:solidFill>
            </a:endParaRPr>
          </a:p>
        </p:txBody>
      </p:sp>
      <p:sp>
        <p:nvSpPr>
          <p:cNvPr id="27" name="TextBox 4"/>
          <p:cNvSpPr txBox="1"/>
          <p:nvPr/>
        </p:nvSpPr>
        <p:spPr>
          <a:xfrm>
            <a:off x="486617" y="3975250"/>
            <a:ext cx="3020591"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Sample projects. Independent samples demonstrating a capability or functionality.</a:t>
            </a:r>
            <a:endParaRPr lang="en-US" sz="1400" dirty="0">
              <a:solidFill>
                <a:schemeClr val="bg1"/>
              </a:solidFill>
            </a:endParaRPr>
          </a:p>
        </p:txBody>
      </p:sp>
      <p:cxnSp>
        <p:nvCxnSpPr>
          <p:cNvPr id="30" name="Straight Connector 29"/>
          <p:cNvCxnSpPr/>
          <p:nvPr/>
        </p:nvCxnSpPr>
        <p:spPr>
          <a:xfrm flipH="1">
            <a:off x="7053943" y="2603612"/>
            <a:ext cx="1593591" cy="0"/>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flipH="1">
            <a:off x="6842234" y="5414931"/>
            <a:ext cx="1805300" cy="64198"/>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28" name="TextBox 4"/>
          <p:cNvSpPr txBox="1"/>
          <p:nvPr/>
        </p:nvSpPr>
        <p:spPr>
          <a:xfrm>
            <a:off x="8647534" y="4868374"/>
            <a:ext cx="3020591" cy="91938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Complex reusable solutions demonstrating combining multiple capabilities for building real solution. Uses core component.</a:t>
            </a:r>
            <a:endParaRPr lang="en-US" sz="1400" dirty="0">
              <a:solidFill>
                <a:schemeClr val="bg1"/>
              </a:solidFill>
            </a:endParaRPr>
          </a:p>
        </p:txBody>
      </p:sp>
      <p:sp>
        <p:nvSpPr>
          <p:cNvPr id="29" name="TextBox 4"/>
          <p:cNvSpPr txBox="1"/>
          <p:nvPr/>
        </p:nvSpPr>
        <p:spPr>
          <a:xfrm>
            <a:off x="486616" y="3431679"/>
            <a:ext cx="3020591" cy="273057"/>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PowerShell </a:t>
            </a:r>
            <a:r>
              <a:rPr lang="en-US" sz="1400" dirty="0" err="1" smtClean="0">
                <a:solidFill>
                  <a:schemeClr val="bg1"/>
                </a:solidFill>
              </a:rPr>
              <a:t>CMDlets</a:t>
            </a:r>
            <a:r>
              <a:rPr lang="en-US" sz="1400" dirty="0" smtClean="0">
                <a:solidFill>
                  <a:schemeClr val="bg1"/>
                </a:solidFill>
              </a:rPr>
              <a:t> installer</a:t>
            </a:r>
            <a:endParaRPr lang="en-US" sz="1400" dirty="0">
              <a:solidFill>
                <a:schemeClr val="bg1"/>
              </a:solidFill>
            </a:endParaRPr>
          </a:p>
        </p:txBody>
      </p:sp>
      <p:cxnSp>
        <p:nvCxnSpPr>
          <p:cNvPr id="21" name="Straight Connector 20"/>
          <p:cNvCxnSpPr/>
          <p:nvPr/>
        </p:nvCxnSpPr>
        <p:spPr>
          <a:xfrm flipV="1">
            <a:off x="3539702" y="2090234"/>
            <a:ext cx="1051552" cy="1364808"/>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3507207" y="4490859"/>
            <a:ext cx="1042131" cy="0"/>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23" name="TextBox 4"/>
          <p:cNvSpPr txBox="1"/>
          <p:nvPr/>
        </p:nvSpPr>
        <p:spPr>
          <a:xfrm>
            <a:off x="8599461" y="3878756"/>
            <a:ext cx="3020591"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Real life full trust solution mock-up for FTC to app model transition testing and verification. </a:t>
            </a:r>
          </a:p>
        </p:txBody>
      </p:sp>
      <p:cxnSp>
        <p:nvCxnSpPr>
          <p:cNvPr id="24" name="Straight Connector 14"/>
          <p:cNvCxnSpPr/>
          <p:nvPr/>
        </p:nvCxnSpPr>
        <p:spPr>
          <a:xfrm flipH="1" flipV="1">
            <a:off x="6928152" y="4038887"/>
            <a:ext cx="1497446" cy="4968"/>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25" name="TextBox 4"/>
          <p:cNvSpPr txBox="1"/>
          <p:nvPr/>
        </p:nvSpPr>
        <p:spPr>
          <a:xfrm>
            <a:off x="6619404" y="5811878"/>
            <a:ext cx="3396955" cy="91938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This folder contains tools and scripts that are used to help with </a:t>
            </a:r>
            <a:r>
              <a:rPr lang="en-US" sz="1400" b="1" dirty="0">
                <a:solidFill>
                  <a:schemeClr val="bg1"/>
                </a:solidFill>
              </a:rPr>
              <a:t>transforming</a:t>
            </a:r>
            <a:r>
              <a:rPr lang="en-US" sz="1400" dirty="0">
                <a:solidFill>
                  <a:schemeClr val="bg1"/>
                </a:solidFill>
              </a:rPr>
              <a:t> deployed FTC elements to it's app model counterparts</a:t>
            </a:r>
            <a:r>
              <a:rPr lang="en-US" sz="1400" dirty="0" smtClean="0">
                <a:solidFill>
                  <a:schemeClr val="bg1"/>
                </a:solidFill>
              </a:rPr>
              <a:t>. (Empty)</a:t>
            </a:r>
            <a:endParaRPr lang="en-US" sz="1400" dirty="0">
              <a:solidFill>
                <a:schemeClr val="bg1"/>
              </a:solidFill>
            </a:endParaRPr>
          </a:p>
        </p:txBody>
      </p:sp>
      <p:cxnSp>
        <p:nvCxnSpPr>
          <p:cNvPr id="31" name="Straight Connector 19"/>
          <p:cNvCxnSpPr>
            <a:stCxn id="25" idx="1"/>
          </p:cNvCxnSpPr>
          <p:nvPr/>
        </p:nvCxnSpPr>
        <p:spPr>
          <a:xfrm flipH="1" flipV="1">
            <a:off x="6369270" y="5958576"/>
            <a:ext cx="250134" cy="312996"/>
          </a:xfrm>
          <a:prstGeom prst="line">
            <a:avLst/>
          </a:prstGeom>
          <a:ln w="15875">
            <a:tailEnd type="ova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48619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PnP Samples</a:t>
            </a:r>
            <a:endParaRPr lang="en-US" dirty="0"/>
          </a:p>
        </p:txBody>
      </p:sp>
      <p:pic>
        <p:nvPicPr>
          <p:cNvPr id="5" name="Bildobjekt 4"/>
          <p:cNvPicPr>
            <a:picLocks noChangeAspect="1"/>
          </p:cNvPicPr>
          <p:nvPr/>
        </p:nvPicPr>
        <p:blipFill>
          <a:blip r:embed="rId3"/>
          <a:stretch>
            <a:fillRect/>
          </a:stretch>
        </p:blipFill>
        <p:spPr>
          <a:xfrm>
            <a:off x="1765980" y="1149555"/>
            <a:ext cx="9030920" cy="4247038"/>
          </a:xfrm>
          <a:prstGeom prst="rect">
            <a:avLst/>
          </a:prstGeom>
        </p:spPr>
      </p:pic>
      <p:sp>
        <p:nvSpPr>
          <p:cNvPr id="6" name="textruta 5"/>
          <p:cNvSpPr txBox="1"/>
          <p:nvPr/>
        </p:nvSpPr>
        <p:spPr>
          <a:xfrm>
            <a:off x="1765980" y="5569651"/>
            <a:ext cx="2291670" cy="369332"/>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rPr>
              <a:t>[… A lot more]</a:t>
            </a:r>
            <a:endParaRPr lang="sv-SE" sz="2400"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42946681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PnP – Components</a:t>
            </a:r>
            <a:endParaRPr lang="en-US" dirty="0"/>
          </a:p>
        </p:txBody>
      </p:sp>
      <p:pic>
        <p:nvPicPr>
          <p:cNvPr id="2" name="Bildobjekt 1"/>
          <p:cNvPicPr>
            <a:picLocks noChangeAspect="1"/>
          </p:cNvPicPr>
          <p:nvPr/>
        </p:nvPicPr>
        <p:blipFill>
          <a:blip r:embed="rId3"/>
          <a:stretch>
            <a:fillRect/>
          </a:stretch>
        </p:blipFill>
        <p:spPr>
          <a:xfrm>
            <a:off x="306511" y="1136404"/>
            <a:ext cx="11447895" cy="4464296"/>
          </a:xfrm>
          <a:prstGeom prst="rect">
            <a:avLst/>
          </a:prstGeom>
        </p:spPr>
      </p:pic>
    </p:spTree>
    <p:extLst>
      <p:ext uri="{BB962C8B-B14F-4D97-AF65-F5344CB8AC3E}">
        <p14:creationId xmlns:p14="http://schemas.microsoft.com/office/powerpoint/2010/main" val="2287639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PnP </a:t>
            </a:r>
            <a:r>
              <a:rPr lang="en-US" dirty="0" smtClean="0"/>
              <a:t>– Scenarios</a:t>
            </a:r>
            <a:endParaRPr lang="en-US" dirty="0"/>
          </a:p>
        </p:txBody>
      </p:sp>
      <p:pic>
        <p:nvPicPr>
          <p:cNvPr id="5" name="Bildobjekt 4"/>
          <p:cNvPicPr>
            <a:picLocks noChangeAspect="1"/>
          </p:cNvPicPr>
          <p:nvPr/>
        </p:nvPicPr>
        <p:blipFill>
          <a:blip r:embed="rId3"/>
          <a:stretch>
            <a:fillRect/>
          </a:stretch>
        </p:blipFill>
        <p:spPr>
          <a:xfrm>
            <a:off x="782245" y="976497"/>
            <a:ext cx="10304855" cy="4779699"/>
          </a:xfrm>
          <a:prstGeom prst="rect">
            <a:avLst/>
          </a:prstGeom>
        </p:spPr>
      </p:pic>
      <p:sp>
        <p:nvSpPr>
          <p:cNvPr id="6" name="textruta 5"/>
          <p:cNvSpPr txBox="1"/>
          <p:nvPr/>
        </p:nvSpPr>
        <p:spPr>
          <a:xfrm>
            <a:off x="865414" y="5845628"/>
            <a:ext cx="1053193" cy="369332"/>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rPr>
              <a:t>[…]</a:t>
            </a:r>
            <a:endParaRPr lang="sv-SE" sz="2400"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4922339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5.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6.png"/></Relationships>
</file>

<file path=ppt/webextensions/webextension1.xml><?xml version="1.0" encoding="utf-8"?>
<we:webextension xmlns:we="http://schemas.microsoft.com/office/webextensions/webextension/2010/11" id="{FE817BE6-0D79-4530-BA63-39E9FBC8903E}">
  <we:reference id="wa104379263" version="1.0.0.0" store="en-US" storeType="OMEX"/>
  <we:alternateReferences>
    <we:reference id="WA104379263" version="1.0.0.0" store="WA104379263" storeType="OMEX"/>
  </we:alternateReferences>
  <we:properties>
    <we:property name="config" value="{&quot;display_lang&quot;:&quot;en&quot;,&quot;display_font&quot;:&quot;Consolas&quot;,&quot;syntax_color&quot;:{&quot;Reserved words&quot;:&quot;#0000ff&quot;,&quot;Compiler directives&quot;:&quot;#FF0000&quot;,&quot;Namespaces&quot;:&quot;#008080&quot;,&quot;Classes&quot;:&quot;#808000&quot;,&quot;Line comment&quot;:&quot;#008000&quot;,&quot;Block comment&quot;:&quot;#008000&quot;,&quot;Quotation&quot;:&quot;#FF00FF&quot;,&quot;Quatation 2&quot;:&quot;#FF00FF&quot;,&quot;Number&quot;:&quot;#800080&quot;},&quot;old_syntax_color&quot;:{&quot;Reserved words&quot;:&quot;#0000FF&quot;,&quot;Compiler directives&quot;:&quot;#FF0000&quot;,&quot;Namespaces&quot;:&quot;#008080&quot;,&quot;Classes&quot;:&quot;#808000&quot;,&quot;Line comment&quot;:&quot;#008000&quot;,&quot;Block comment&quot;:&quot;#008000&quot;,&quot;Quotation&quot;:&quot;#FF00FF&quot;,&quot;Quatation 2&quot;:&quot;#FF00FF&quot;,&quot;Number&quot;:&quot;#800080&quot;},&quot;show_line_number&quot;:true,&quot;code_lang&quot;:&quot;cs&quot;,&quot;code&quot;:&quot;string contentTypeName = \&quot;Content Type To Add\&quot;;\n\nIEnumerable&lt;ContentType&gt; results = web.Context\n    .LoadQuery&lt;ContentType&gt;(ctCol\n        .Where(item =&gt; item.Name == contentTypeName));\n\nweb.Context.ExecuteQuery();\n\nvar contentType = results.FirstOrDefault();\n\nList list = GetListWeGotFromSomeWhere();\n\n//Code to Throw if CT does not exist\n\n//Code to do nothing if CT is already in list\n\nif (!list.IsPropertyAvailable(\&quot;ContentTypesEnabled\&quot;))\n{\n    list.Context.Load(list, l =&gt; l.ContentTypesEnabled);\n    list.Context.ExecuteQuery();\n}\n\nlist.ContentTypesEnabled = true;\nlist.Update();\nlist.Context.ExecuteQuery();\n\nlist.ContentTypes.AddExistingContentType(contentType);\nlist.Context.ExecuteQuery();\n\n// Set the default content type\nif (defaultContent)\n{\n    ContentTypeCollection ctCol = list.ContentTypes;\n    list.Context.Load(ctCol);\n    list.Context.ExecuteQueryRetry();\n\n    var ctIds = new List&lt;ContentTypeId&gt;();\n    foreach (ContentType ct in ctCol)\n    {\n        ctIds.Add(ct.Id);\n    }\n\n    // remove the folder content type\n    var newOrder = ctIds.Except(ctIds.Where(id =&gt; id.StringValue.StartsWith(\&quot;0x012000\&quot;)))\n                         .OrderBy(x =&gt; !x.StringValue.StartsWith(contentType.Id.ToString(), StringComparison.OrdinalIgnoreCase))\n                         .ToArray();\n    list.RootFolder.UniqueContentTypeOrder = newOrder;\n\n    list.RootFolder.Update();\n    list.Update();\n    list.Context.ExecuteQuery();\n\n    SetDefaultContentTypeToList(list, contentType);\n}&quot;,&quot;ctags&quot;:{&quot;contentType&quot;:[{&quot;linenum&quot;:&quot;27&quot;,&quot;signature&quot;:&quot;list.ContentTypes.AddExistingContentType(contentType);&quot;},{&quot;linenum&quot;:&quot;9&quot;,&quot;signature&quot;:&quot;var contentType = results.FirstOrDefault();&quot;}],&quot;contentTypeName&quot;:[{&quot;linenum&quot;:&quot;1&quot;,&quot;signature&quot;:&quot;string contentTypeName = \&quot;Content Type To Add\&quot;;&quot;}],&quot;list&quot;:[{&quot;linenum&quot;:&quot;11&quot;,&quot;signature&quot;:&quot;List list = GetListWeGotFromSomeWhere();&quot;}],&quot;list.Context.ExecuteQuery&quot;:[{&quot;linenum&quot;:&quot;25&quot;,&quot;signature&quot;:&quot;list.Context.ExecuteQuery()&quot;},{&quot;linenum&quot;:&quot;28&quot;,&quot;signature&quot;:&quot;list.Context.ExecuteQuery()&quot;}],&quot;list.Update&quot;:[{&quot;linenum&quot;:&quot;24&quot;,&quot;signature&quot;:&quot;list.Update()&quot;}],&quot;results&quot;:[{&quot;linenum&quot;:&quot;3&quot;,&quot;signature&quot;:&quot;IEnumerable&lt;ContentType&gt; results = web.Context&quot;}],&quot;web.Context.ExecuteQuery&quot;:[{&quot;linenum&quot;:&quot;7&quot;,&quot;signature&quot;:&quot;web.Context.ExecuteQuery()&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E8A9EE67-14F4-4EC2-8C76-E6D401F84E67}">
  <we:reference id="wa104379263" version="1.0.0.0" store="en-US" storeType="OMEX"/>
  <we:alternateReferences>
    <we:reference id="WA104379263" version="1.0.0.0" store="WA104379263" storeType="OMEX"/>
  </we:alternateReferences>
  <we:properties>
    <we:property name="config" value="{&quot;display_lang&quot;:&quot;en&quot;,&quot;display_font&quot;:&quot;Consolas&quot;,&quot;syntax_color&quot;:{&quot;Reserved words&quot;:&quot;#0000ff&quot;,&quot;Compiler directives&quot;:&quot;#FF0000&quot;,&quot;Namespaces&quot;:&quot;#008080&quot;,&quot;Classes&quot;:&quot;#808000&quot;,&quot;Line comment&quot;:&quot;#008000&quot;,&quot;Block comment&quot;:&quot;#008000&quot;,&quot;Quotation&quot;:&quot;#FF00FF&quot;,&quot;Quatation 2&quot;:&quot;#FF00FF&quot;,&quot;Number&quot;:&quot;#800080&quot;},&quot;old_syntax_color&quot;:{&quot;Reserved words&quot;:&quot;#0000FF&quot;,&quot;Compiler directives&quot;:&quot;#FF0000&quot;,&quot;Namespaces&quot;:&quot;#008080&quot;,&quot;Classes&quot;:&quot;#808000&quot;,&quot;Line comment&quot;:&quot;#008000&quot;,&quot;Block comment&quot;:&quot;#008000&quot;,&quot;Quotation&quot;:&quot;#FF00FF&quot;,&quot;Quatation 2&quot;:&quot;#FF00FF&quot;,&quot;Number&quot;:&quot;#800080&quot;},&quot;show_line_number&quot;:true,&quot;code_lang&quot;:&quot;cs&quot;,&quot;code&quot;:&quot;web.AddContentTypeToListByName(\n    \&quot;ListName\&quot;, \n    \&quot;ContentTypeName\&quot;, \n    defaultContentType: true, \n    searchContentTypeInSiteHierarchy: true\n);&quot;,&quot;ctags&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1C55B9F7EBABF54994AECAC0AEBBE7A0" ma:contentTypeVersion="5" ma:contentTypeDescription="Skapa ett nytt dokument." ma:contentTypeScope="" ma:versionID="62d84359a26ffddb312ade667840fdad">
  <xsd:schema xmlns:xsd="http://www.w3.org/2001/XMLSchema" xmlns:xs="http://www.w3.org/2001/XMLSchema" xmlns:p="http://schemas.microsoft.com/office/2006/metadata/properties" xmlns:ns1="http://schemas.microsoft.com/sharepoint/v3" xmlns:ns2="9537861f-f653-44b9-85dd-883e2e020739" xmlns:ns3="http://schemas.microsoft.com/sharepoint/v4" targetNamespace="http://schemas.microsoft.com/office/2006/metadata/properties" ma:root="true" ma:fieldsID="66de8681935e45745ed00a31a473b7f1" ns1:_="" ns2:_="" ns3:_="">
    <xsd:import namespace="http://schemas.microsoft.com/sharepoint/v3"/>
    <xsd:import namespace="9537861f-f653-44b9-85dd-883e2e020739"/>
    <xsd:import namespace="http://schemas.microsoft.com/sharepoint/v4"/>
    <xsd:element name="properties">
      <xsd:complexType>
        <xsd:sequence>
          <xsd:element name="documentManagement">
            <xsd:complexType>
              <xsd:all>
                <xsd:element ref="ns2:SharedWithUsers" minOccurs="0"/>
                <xsd:element ref="ns2:SharedWithDetails" minOccurs="0"/>
                <xsd:element ref="ns3:IconOverlay" minOccurs="0"/>
                <xsd:element ref="ns1:_vti_ItemDeclaredRecord" minOccurs="0"/>
                <xsd:element ref="ns1:_vti_ItemHoldRecord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vti_ItemDeclaredRecord" ma:index="11" nillable="true" ma:displayName="Deklarerad som arkivhandling" ma:description="" ma:hidden="true" ma:internalName="_vti_ItemDeclaredRecord" ma:readOnly="true">
      <xsd:simpleType>
        <xsd:restriction base="dms:DateTime"/>
      </xsd:simpleType>
    </xsd:element>
    <xsd:element name="_vti_ItemHoldRecordStatus" ma:index="12" nillable="true" ma:displayName="Undantags- och arkivhandlingsstatus" ma:decimals="0" ma:description="" ma:hidden="true" ma:indexed="true" ma:internalName="_vti_ItemHoldRecordStatu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537861f-f653-44b9-85dd-883e2e020739" elementFormDefault="qualified">
    <xsd:import namespace="http://schemas.microsoft.com/office/2006/documentManagement/types"/>
    <xsd:import namespace="http://schemas.microsoft.com/office/infopath/2007/PartnerControls"/>
    <xsd:element name="SharedWithUsers" ma:index="8" nillable="true" ma:displayName="Delat med"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lat med information"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0"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8220F9-CF54-4F56-9FB9-20FEF14A39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537861f-f653-44b9-85dd-883e2e020739"/>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1AEA8A7-A694-4DB0-82AB-EF48F2E9B6F9}">
  <ds:schemaRefs>
    <ds:schemaRef ds:uri="http://schemas.microsoft.com/sharepoint/v3"/>
    <ds:schemaRef ds:uri="http://schemas.microsoft.com/sharepoint/v4"/>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9537861f-f653-44b9-85dd-883e2e020739"/>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4606E04-852E-4880-8CD1-0B186F408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4925</Words>
  <Application>Microsoft Office PowerPoint</Application>
  <PresentationFormat>Anpassad</PresentationFormat>
  <Paragraphs>389</Paragraphs>
  <Slides>29</Slides>
  <Notes>28</Notes>
  <HiddenSlides>0</HiddenSlides>
  <MMClips>0</MMClips>
  <ScaleCrop>false</ScaleCrop>
  <HeadingPairs>
    <vt:vector size="6" baseType="variant">
      <vt:variant>
        <vt:lpstr>Använt teckensnitt</vt:lpstr>
      </vt:variant>
      <vt:variant>
        <vt:i4>6</vt:i4>
      </vt:variant>
      <vt:variant>
        <vt:lpstr>Tema</vt:lpstr>
      </vt:variant>
      <vt:variant>
        <vt:i4>2</vt:i4>
      </vt:variant>
      <vt:variant>
        <vt:lpstr>Bildrubriker</vt:lpstr>
      </vt:variant>
      <vt:variant>
        <vt:i4>29</vt:i4>
      </vt:variant>
    </vt:vector>
  </HeadingPairs>
  <TitlesOfParts>
    <vt:vector size="37" baseType="lpstr">
      <vt:lpstr>Arial</vt:lpstr>
      <vt:lpstr>Calibri</vt:lpstr>
      <vt:lpstr>Consolas</vt:lpstr>
      <vt:lpstr>Segoe UI</vt:lpstr>
      <vt:lpstr>Segoe UI Light</vt:lpstr>
      <vt:lpstr>Wingdings</vt:lpstr>
      <vt:lpstr>5-30055_Office Template 2012 - 16x9 - White Background</vt:lpstr>
      <vt:lpstr>5-30055_Office365 Template 2012 - 16x9 - Colored Accent Slides</vt:lpstr>
      <vt:lpstr>PnP Community Information –May 2015 SSUG Gothenburg</vt:lpstr>
      <vt:lpstr>Me </vt:lpstr>
      <vt:lpstr>PowerPoint-presentation</vt:lpstr>
      <vt:lpstr>The PnP Repository</vt:lpstr>
      <vt:lpstr>PnP Repo</vt:lpstr>
      <vt:lpstr>PnP Structure – folders and code</vt:lpstr>
      <vt:lpstr>PnP Samples</vt:lpstr>
      <vt:lpstr>PnP – Components</vt:lpstr>
      <vt:lpstr>PnP – Scenarios</vt:lpstr>
      <vt:lpstr>PnP – Solutions</vt:lpstr>
      <vt:lpstr>OfficeDevPnP.Core</vt:lpstr>
      <vt:lpstr>PnP – (Add CT to List w/o OfficeDevPnP.Core)</vt:lpstr>
      <vt:lpstr>PnP – (Add CT to List w OfficeDevPnP.Core)</vt:lpstr>
      <vt:lpstr>OfficeDevPnP.Core.Provisioning   </vt:lpstr>
      <vt:lpstr>Site Provisioning Options/Comparison</vt:lpstr>
      <vt:lpstr>Async site collection/web provisioning</vt:lpstr>
      <vt:lpstr>OfficeDevPnP.Core.Provisioning   Demo</vt:lpstr>
      <vt:lpstr>PnP - Added value</vt:lpstr>
      <vt:lpstr>PnP Value - Architect</vt:lpstr>
      <vt:lpstr>PnP Value - Developer</vt:lpstr>
      <vt:lpstr>PnP Value - Business</vt:lpstr>
      <vt:lpstr>PnP Value – End User</vt:lpstr>
      <vt:lpstr>Getting involved</vt:lpstr>
      <vt:lpstr>PnP Repo Statistics</vt:lpstr>
      <vt:lpstr>How to contribute?</vt:lpstr>
      <vt:lpstr>Community calls</vt:lpstr>
      <vt:lpstr>Roadmap – What’s coming?</vt:lpstr>
      <vt:lpstr>Feedback…</vt:lpstr>
      <vt:lpstr>PowerPoint-presentation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Patterns and Practices</dc:title>
  <dc:creator/>
  <cp:keywords/>
  <cp:lastModifiedBy/>
  <cp:revision>2</cp:revision>
  <dcterms:created xsi:type="dcterms:W3CDTF">2012-12-01T01:18:40Z</dcterms:created>
  <dcterms:modified xsi:type="dcterms:W3CDTF">2015-06-03T14:42:08Z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0x0101001C55B9F7EBABF54994AECAC0AEBBE7A0</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EnterpriseDomainTags">
    <vt:lpwstr/>
  </property>
  <property fmtid="{D5CDD505-2E9C-101B-9397-08002B2CF9AE}" pid="18" name="Partners">
    <vt:lpwstr/>
  </property>
  <property fmtid="{D5CDD505-2E9C-101B-9397-08002B2CF9AE}" pid="19" name="Segments">
    <vt:lpwstr/>
  </property>
  <property fmtid="{D5CDD505-2E9C-101B-9397-08002B2CF9AE}" pid="20" name="ActivitiesAndPrograms">
    <vt:lpwstr/>
  </property>
  <property fmtid="{D5CDD505-2E9C-101B-9397-08002B2CF9AE}" pid="21" name="WorkflowChangePath">
    <vt:lpwstr>d3765c0c-e2b5-4307-934b-d5d862e93ab3,3;d3765c0c-e2b5-4307-934b-d5d862e93ab3,3;d3765c0c-e2b5-4307-934b-d5d862e93ab3,23;d3765c0c-e2b5-4307-934b-d5d862e93ab3,28;</vt:lpwstr>
  </property>
  <property fmtid="{D5CDD505-2E9C-101B-9397-08002B2CF9AE}" pid="22" name="Groups">
    <vt:lpwstr>17863;#Office Marketing Group|a07bee86-ad38-44ef-877b-5c34e894c7ed;#19297;#Office Technical Product Marketing|16ddb889-3b91-489d-80f8-c96b7caf7099</vt:lpwstr>
  </property>
  <property fmtid="{D5CDD505-2E9C-101B-9397-08002B2CF9AE}" pid="23" name="Topics">
    <vt:lpwstr/>
  </property>
  <property fmtid="{D5CDD505-2E9C-101B-9397-08002B2CF9AE}" pid="24" name="EnterpriseDomainTagsTaxHTField0">
    <vt:lpwstr/>
  </property>
  <property fmtid="{D5CDD505-2E9C-101B-9397-08002B2CF9AE}" pid="25" name="messageframeworktype">
    <vt:lpwstr>18995;#Office Unmanaged Hub|1e1bb7f5-58a5-4fa2-8263-f1d695d0726e;#18996;#Office Futures|b2b85a55-3707-41f7-bddc-6744ccb5e51c</vt:lpwstr>
  </property>
  <property fmtid="{D5CDD505-2E9C-101B-9397-08002B2CF9AE}" pid="26" name="LastUpdatedByBatchTagging">
    <vt:bool>false</vt:bool>
  </property>
  <property fmtid="{D5CDD505-2E9C-101B-9397-08002B2CF9AE}" pid="27" name="Languages">
    <vt:lpwstr/>
  </property>
  <property fmtid="{D5CDD505-2E9C-101B-9397-08002B2CF9AE}" pid="28" name="_docset_NoMedatataSyncRequired">
    <vt:lpwstr>False</vt:lpwstr>
  </property>
  <property fmtid="{D5CDD505-2E9C-101B-9397-08002B2CF9AE}" pid="29" name="SMSGTagsTaxHTField0">
    <vt:lpwstr/>
  </property>
  <property fmtid="{D5CDD505-2E9C-101B-9397-08002B2CF9AE}" pid="30" name="Audiences">
    <vt:lpwstr>10254;#enterprise|7be59b63-9a97-4305-8844-189a14408896</vt:lpwstr>
  </property>
  <property fmtid="{D5CDD505-2E9C-101B-9397-08002B2CF9AE}" pid="31" name="DocVizPreviewMetadata_Count">
    <vt:i4>21</vt:i4>
  </property>
  <property fmtid="{D5CDD505-2E9C-101B-9397-08002B2CF9AE}" pid="32" name="DocVizPreviewMetadata_0">
    <vt:lpwstr>300x168x1</vt:lpwstr>
  </property>
  <property fmtid="{D5CDD505-2E9C-101B-9397-08002B2CF9AE}" pid="33" name="_dlc_DocIdItemGuid">
    <vt:lpwstr>7aee23d1-7cbc-439a-a734-a0c874ffc41d</vt:lpwstr>
  </property>
</Properties>
</file>